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5"/>
  </p:notesMasterIdLst>
  <p:sldIdLst>
    <p:sldId id="256" r:id="rId2"/>
    <p:sldId id="259" r:id="rId3"/>
    <p:sldId id="257" r:id="rId4"/>
    <p:sldId id="258" r:id="rId5"/>
    <p:sldId id="284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9" r:id="rId14"/>
    <p:sldId id="269" r:id="rId15"/>
    <p:sldId id="283" r:id="rId16"/>
    <p:sldId id="271" r:id="rId17"/>
    <p:sldId id="270" r:id="rId18"/>
    <p:sldId id="272" r:id="rId19"/>
    <p:sldId id="273" r:id="rId20"/>
    <p:sldId id="274" r:id="rId21"/>
    <p:sldId id="275" r:id="rId22"/>
    <p:sldId id="285" r:id="rId23"/>
    <p:sldId id="280" r:id="rId24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50" autoAdjust="0"/>
    <p:restoredTop sz="75211" autoAdjust="0"/>
  </p:normalViewPr>
  <p:slideViewPr>
    <p:cSldViewPr>
      <p:cViewPr varScale="1">
        <p:scale>
          <a:sx n="58" d="100"/>
          <a:sy n="58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notesViewPr>
    <p:cSldViewPr>
      <p:cViewPr varScale="1">
        <p:scale>
          <a:sx n="55" d="100"/>
          <a:sy n="55" d="100"/>
        </p:scale>
        <p:origin x="-2658" y="-78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B283F-218E-4C18-9B51-BF5CF09FA30B}" type="datetimeFigureOut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8C7CE-E2D1-4761-884D-C3EE040C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8C7CE-E2D1-4761-884D-C3EE040C491F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8859-B211-409F-BEFF-E49AE55FDFCE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633-0979-420C-890A-B0BFFB2A1CB2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4ADE-25D8-425E-9EC7-E907CB06730E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7168-3ABD-4F7F-B825-A56A3BAC0974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707C-79AF-478D-A878-F2CCF6E733FD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0E03-76E7-4B9D-9187-5A8DA07DAD01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42B-49E3-4AD2-8DF0-2F24701CF135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BB69-20CA-4F76-BCE6-EA6B80158772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3A85-E4BB-4A95-A399-1F7A6305F379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19E7-B72A-4AF3-B74C-6D18771578F8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95868D1-1F00-42C3-A8B0-D97570210486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C76E63D-261D-4242-BA13-CAEDD0B39C0D}" type="datetime1">
              <a:rPr lang="ko-KR" altLang="en-US" smtClean="0"/>
              <a:pPr/>
              <a:t>2008-05-06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6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65ABB1-999D-4FBF-99FE-37941D7CD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altLang="ko-KR" cap="none" dirty="0" smtClean="0"/>
              <a:t>Evaluation of VoIP </a:t>
            </a:r>
            <a:r>
              <a:rPr lang="en-US" altLang="ko-KR" cap="none" dirty="0" err="1" smtClean="0"/>
              <a:t>QoS</a:t>
            </a:r>
            <a:r>
              <a:rPr lang="en-US" altLang="ko-KR" cap="none" dirty="0" smtClean="0"/>
              <a:t> over </a:t>
            </a:r>
            <a:r>
              <a:rPr lang="en-US" altLang="ko-KR" cap="none" dirty="0" err="1" smtClean="0"/>
              <a:t>WiBro</a:t>
            </a:r>
            <a:endParaRPr lang="ko-KR" altLang="en-US" cap="none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8596" y="3743324"/>
            <a:ext cx="8458200" cy="2686072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Keon</a:t>
            </a:r>
            <a:r>
              <a:rPr lang="en-US" altLang="ko-KR" dirty="0" smtClean="0"/>
              <a:t> Jang</a:t>
            </a:r>
          </a:p>
          <a:p>
            <a:r>
              <a:rPr lang="en-US" altLang="ko-KR" dirty="0" smtClean="0"/>
              <a:t>KAIST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PAM 2008</a:t>
            </a:r>
          </a:p>
          <a:p>
            <a:r>
              <a:rPr lang="en-US" altLang="ko-KR" dirty="0" smtClean="0"/>
              <a:t>April 29</a:t>
            </a:r>
          </a:p>
          <a:p>
            <a:r>
              <a:rPr lang="en-US" altLang="ko-KR" dirty="0" smtClean="0"/>
              <a:t>Joint work with</a:t>
            </a:r>
          </a:p>
          <a:p>
            <a:r>
              <a:rPr lang="en-US" altLang="ko-KR" dirty="0" err="1" smtClean="0"/>
              <a:t>Mongnam</a:t>
            </a:r>
            <a:r>
              <a:rPr lang="en-US" altLang="ko-KR" dirty="0" smtClean="0"/>
              <a:t> Han, </a:t>
            </a:r>
            <a:r>
              <a:rPr lang="en-US" altLang="ko-KR" dirty="0" err="1" smtClean="0"/>
              <a:t>Youngseok</a:t>
            </a:r>
            <a:r>
              <a:rPr lang="en-US" altLang="ko-KR" dirty="0" smtClean="0"/>
              <a:t> Lee, Sue Moon, </a:t>
            </a:r>
            <a:r>
              <a:rPr lang="en-US" altLang="ko-KR" dirty="0" err="1" smtClean="0"/>
              <a:t>Dooyoung</a:t>
            </a:r>
            <a:r>
              <a:rPr lang="en-US" altLang="ko-KR" dirty="0" smtClean="0"/>
              <a:t> Lee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Baseline Performance Measurement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Objective</a:t>
            </a:r>
          </a:p>
          <a:p>
            <a:pPr lvl="1"/>
            <a:r>
              <a:rPr lang="en-US" altLang="ko-KR" dirty="0" smtClean="0"/>
              <a:t>Obtain baseline performance of the wireless link</a:t>
            </a:r>
          </a:p>
          <a:p>
            <a:pPr lvl="1"/>
            <a:r>
              <a:rPr lang="en-US" altLang="ko-KR" dirty="0" smtClean="0"/>
              <a:t>Compare variability of link state in mobile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fixed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Generate full-throttle CBR traffic</a:t>
            </a:r>
          </a:p>
          <a:p>
            <a:pPr lvl="1"/>
            <a:r>
              <a:rPr lang="en-US" altLang="ko-KR" dirty="0" smtClean="0"/>
              <a:t>10 long-lived (5min) sessions</a:t>
            </a:r>
          </a:p>
          <a:p>
            <a:pPr lvl="1"/>
            <a:r>
              <a:rPr lang="en-US" altLang="ko-KR" dirty="0" smtClean="0"/>
              <a:t>Total 50 minutes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Performance Analysis</a:t>
            </a:r>
          </a:p>
          <a:p>
            <a:pPr lvl="1"/>
            <a:r>
              <a:rPr lang="en-US" altLang="ko-KR" dirty="0" smtClean="0"/>
              <a:t>Throughput / Variability</a:t>
            </a:r>
          </a:p>
          <a:p>
            <a:pPr lvl="1"/>
            <a:r>
              <a:rPr lang="en-US" altLang="ko-KR" dirty="0" smtClean="0"/>
              <a:t>Jitter</a:t>
            </a:r>
          </a:p>
          <a:p>
            <a:pPr lvl="1"/>
            <a:r>
              <a:rPr lang="en-US" altLang="ko-KR" dirty="0" smtClean="0"/>
              <a:t>Loss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</p:cSld>
  <p:clrMapOvr>
    <a:masterClrMapping/>
  </p:clrMapOvr>
  <p:transition advTm="3974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Finding Achievable Throughput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Measure UDP throughput in without mobility</a:t>
            </a:r>
          </a:p>
          <a:p>
            <a:r>
              <a:rPr lang="en-US" altLang="ko-KR" sz="2400" dirty="0" smtClean="0"/>
              <a:t>Varying UDP rates</a:t>
            </a:r>
          </a:p>
          <a:p>
            <a:pPr lvl="1"/>
            <a:r>
              <a:rPr lang="en-US" altLang="ko-KR" sz="2000" dirty="0" smtClean="0"/>
              <a:t>Downlink: 5~6Mbps</a:t>
            </a:r>
          </a:p>
          <a:p>
            <a:pPr lvl="1"/>
            <a:r>
              <a:rPr lang="en-US" altLang="ko-KR" sz="2000" dirty="0" smtClean="0"/>
              <a:t>Uplink : 1.5~2.5Mbps</a:t>
            </a:r>
          </a:p>
        </p:txBody>
      </p:sp>
      <p:pic>
        <p:nvPicPr>
          <p:cNvPr id="4" name="Picture 18" descr="udp_pretest1"/>
          <p:cNvPicPr>
            <a:picLocks noChangeAspect="1" noChangeArrowheads="1"/>
          </p:cNvPicPr>
          <p:nvPr/>
        </p:nvPicPr>
        <p:blipFill>
          <a:blip r:embed="rId4"/>
          <a:srcRect b="48123"/>
          <a:stretch>
            <a:fillRect/>
          </a:stretch>
        </p:blipFill>
        <p:spPr bwMode="auto">
          <a:xfrm>
            <a:off x="642910" y="3340121"/>
            <a:ext cx="8046609" cy="3484565"/>
          </a:xfrm>
          <a:prstGeom prst="rect">
            <a:avLst/>
          </a:prstGeom>
          <a:noFill/>
        </p:spPr>
      </p:pic>
      <p:pic>
        <p:nvPicPr>
          <p:cNvPr id="6" name="Picture 19" descr="udp_pretest1"/>
          <p:cNvPicPr>
            <a:picLocks noChangeAspect="1" noChangeArrowheads="1"/>
          </p:cNvPicPr>
          <p:nvPr/>
        </p:nvPicPr>
        <p:blipFill>
          <a:blip r:embed="rId4"/>
          <a:srcRect t="48123"/>
          <a:stretch>
            <a:fillRect/>
          </a:stretch>
        </p:blipFill>
        <p:spPr bwMode="auto">
          <a:xfrm>
            <a:off x="626285" y="3390059"/>
            <a:ext cx="8046608" cy="3484566"/>
          </a:xfrm>
          <a:prstGeom prst="rect">
            <a:avLst/>
          </a:prstGeom>
          <a:noFill/>
        </p:spPr>
      </p:pic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cxnSp>
        <p:nvCxnSpPr>
          <p:cNvPr id="10" name="직선 연결선 9"/>
          <p:cNvCxnSpPr/>
          <p:nvPr/>
        </p:nvCxnSpPr>
        <p:spPr>
          <a:xfrm rot="5400000" flipH="1" flipV="1">
            <a:off x="1250133" y="4250537"/>
            <a:ext cx="2286016" cy="135732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7488" y="34290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X=Y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4357694"/>
            <a:ext cx="5720257" cy="646331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dirty="0" smtClean="0">
                <a:latin typeface="+mn-lt"/>
                <a:ea typeface="굴림" pitchFamily="50" charset="-127"/>
              </a:rPr>
              <a:t>Downlink </a:t>
            </a:r>
            <a:r>
              <a:rPr lang="en-US" altLang="ko-KR" dirty="0">
                <a:latin typeface="+mn-lt"/>
                <a:ea typeface="굴림" pitchFamily="50" charset="-127"/>
              </a:rPr>
              <a:t>B/W Peaks at </a:t>
            </a:r>
            <a:r>
              <a:rPr lang="en-US" altLang="ko-KR" dirty="0" smtClean="0">
                <a:latin typeface="+mn-lt"/>
                <a:ea typeface="굴림" pitchFamily="50" charset="-127"/>
              </a:rPr>
              <a:t>5.5Mbps</a:t>
            </a:r>
          </a:p>
          <a:p>
            <a:pPr algn="ctr">
              <a:defRPr/>
            </a:pPr>
            <a:r>
              <a:rPr lang="en-US" altLang="ko-KR" dirty="0" smtClean="0">
                <a:ea typeface="굴림" pitchFamily="50" charset="-127"/>
              </a:rPr>
              <a:t>Uplink B/W Peaks at 2Mbps</a:t>
            </a:r>
            <a:endParaRPr lang="ko-KR" altLang="en-US" dirty="0">
              <a:latin typeface="+mn-lt"/>
              <a:ea typeface="굴림" pitchFamily="50" charset="-127"/>
            </a:endParaRPr>
          </a:p>
        </p:txBody>
      </p:sp>
    </p:spTree>
    <p:custDataLst>
      <p:tags r:id="rId1"/>
    </p:custDataLst>
  </p:cSld>
  <p:clrMapOvr>
    <a:masterClrMapping/>
  </p:clrMapOvr>
  <p:transition advTm="1203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CBR Throughput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314984"/>
            <a:ext cx="8229600" cy="1400164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Throughput remains almost constant w/o mobility</a:t>
            </a:r>
          </a:p>
          <a:p>
            <a:r>
              <a:rPr lang="en-US" altLang="ko-KR" sz="2800" dirty="0" smtClean="0"/>
              <a:t>Throughput  fluctuates much from 4.1 to 5.1 Mbps when mobile</a:t>
            </a:r>
          </a:p>
          <a:p>
            <a:pPr lvl="1"/>
            <a:endParaRPr lang="ko-KR" altLang="en-US" sz="2000" dirty="0"/>
          </a:p>
        </p:txBody>
      </p:sp>
      <p:pic>
        <p:nvPicPr>
          <p:cNvPr id="24579" name="Picture 3" descr="Z:\gunjang\untitl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928802"/>
            <a:ext cx="6088087" cy="3214686"/>
          </a:xfrm>
          <a:prstGeom prst="rect">
            <a:avLst/>
          </a:prstGeom>
          <a:noFill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071678"/>
            <a:ext cx="2214578" cy="301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1571612"/>
            <a:ext cx="7098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Experiment with 5.3Mbps UDP CBR traffic on downlink</a:t>
            </a:r>
            <a:endParaRPr lang="ko-KR" altLang="en-US" sz="2400" dirty="0"/>
          </a:p>
        </p:txBody>
      </p:sp>
    </p:spTree>
    <p:custDataLst>
      <p:tags r:id="rId1"/>
    </p:custDataLst>
  </p:cSld>
  <p:clrMapOvr>
    <a:masterClrMapping/>
  </p:clrMapOvr>
  <p:transition advTm="880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CBR Throughput Variability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Variability visualization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/>
              <a:t>Throughput = N</a:t>
            </a:r>
            <a:r>
              <a:rPr lang="en-US" altLang="ko-KR" sz="2400" baseline="-25000" dirty="0" smtClean="0"/>
              <a:t>i,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i</a:t>
            </a:r>
            <a:r>
              <a:rPr lang="en-US" altLang="ko-KR" sz="2400" dirty="0" smtClean="0"/>
              <a:t> = 1, ..., n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/>
              <a:t>Plot (N</a:t>
            </a:r>
            <a:r>
              <a:rPr lang="en-US" altLang="ko-KR" sz="2400" baseline="-25000" dirty="0" smtClean="0"/>
              <a:t>i+1</a:t>
            </a:r>
            <a:r>
              <a:rPr lang="en-US" altLang="ko-KR" sz="2400" dirty="0" smtClean="0"/>
              <a:t>-N</a:t>
            </a:r>
            <a:r>
              <a:rPr lang="en-US" altLang="ko-KR" sz="2400" baseline="-25000" dirty="0" smtClean="0"/>
              <a:t>i</a:t>
            </a:r>
            <a:r>
              <a:rPr lang="en-US" altLang="ko-KR" sz="2400" dirty="0" smtClean="0"/>
              <a:t>, N</a:t>
            </a:r>
            <a:r>
              <a:rPr lang="en-US" altLang="ko-KR" sz="2400" baseline="-25000" dirty="0" smtClean="0"/>
              <a:t>i+2</a:t>
            </a:r>
            <a:r>
              <a:rPr lang="en-US" altLang="ko-KR" sz="2400" dirty="0" smtClean="0"/>
              <a:t>-N</a:t>
            </a:r>
            <a:r>
              <a:rPr lang="en-US" altLang="ko-KR" sz="2400" baseline="-25000" dirty="0" smtClean="0"/>
              <a:t>i+1 </a:t>
            </a:r>
            <a:r>
              <a:rPr lang="en-US" altLang="ko-KR" sz="2400" dirty="0" smtClean="0"/>
              <a:t>)</a:t>
            </a:r>
            <a:endParaRPr lang="en-US" altLang="ko-KR" sz="2400" baseline="-25000" dirty="0" smtClean="0"/>
          </a:p>
          <a:p>
            <a:pPr lvl="1">
              <a:lnSpc>
                <a:spcPct val="80000"/>
              </a:lnSpc>
            </a:pPr>
            <a:r>
              <a:rPr lang="en-US" altLang="ko-KR" sz="2400" dirty="0" smtClean="0"/>
              <a:t>Represents 2nd order difference in throughput </a:t>
            </a:r>
          </a:p>
          <a:p>
            <a:pPr lvl="1">
              <a:lnSpc>
                <a:spcPct val="80000"/>
              </a:lnSpc>
            </a:pPr>
            <a:endParaRPr lang="en-US" altLang="ko-KR" sz="2400" dirty="0" smtClean="0"/>
          </a:p>
          <a:p>
            <a:pPr>
              <a:lnSpc>
                <a:spcPct val="80000"/>
              </a:lnSpc>
            </a:pPr>
            <a:r>
              <a:rPr lang="en-US" altLang="ko-KR" sz="2800" dirty="0" smtClean="0"/>
              <a:t>Assessment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/>
              <a:t>Median of distances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sz="2400" dirty="0" smtClean="0"/>
              <a:t>	from center is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ko-KR" sz="2400" dirty="0" smtClean="0"/>
              <a:t>	44 : 575</a:t>
            </a:r>
          </a:p>
          <a:p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5429264"/>
            <a:ext cx="3818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13 Times more variable!</a:t>
            </a:r>
            <a:endParaRPr lang="ko-KR" altLang="en-US" sz="2800" b="1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571876"/>
            <a:ext cx="4490092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  <p:custDataLst>
      <p:tags r:id="rId1"/>
    </p:custDataLst>
  </p:cSld>
  <p:clrMapOvr>
    <a:masterClrMapping/>
  </p:clrMapOvr>
  <p:transition advTm="488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571612"/>
            <a:ext cx="5896921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CBR Loss 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6143644"/>
            <a:ext cx="6865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Significant increase in loss when Mobile</a:t>
            </a:r>
            <a:endParaRPr lang="ko-KR" altLang="en-US" sz="3200" dirty="0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  <p:transition advTm="3998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3"/>
          <p:cNvSpPr txBox="1">
            <a:spLocks/>
          </p:cNvSpPr>
          <p:nvPr/>
        </p:nvSpPr>
        <p:spPr>
          <a:xfrm>
            <a:off x="285720" y="6101930"/>
            <a:ext cx="8401048" cy="756094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marR="0" lvl="0" indent="-32004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Jitter: difference between sending interval and receiving interval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CBR Jitter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3259" y="1571612"/>
            <a:ext cx="5083319" cy="429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28596" y="5929330"/>
            <a:ext cx="814393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Zero jitter for 50% of packets</a:t>
            </a:r>
          </a:p>
          <a:p>
            <a:r>
              <a:rPr lang="en-US" altLang="ko-KR" sz="2800" dirty="0" smtClean="0"/>
              <a:t>Mobile and fixed case shows similar jitter</a:t>
            </a:r>
            <a:endParaRPr lang="ko-KR" altLang="en-US" sz="2800" dirty="0"/>
          </a:p>
        </p:txBody>
      </p:sp>
    </p:spTree>
    <p:custDataLst>
      <p:tags r:id="rId1"/>
    </p:custDataLst>
  </p:cSld>
  <p:clrMapOvr>
    <a:masterClrMapping/>
  </p:clrMapOvr>
  <p:transition advTm="256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500034" y="3355848"/>
            <a:ext cx="8077200" cy="1673352"/>
          </a:xfrm>
        </p:spPr>
        <p:txBody>
          <a:bodyPr/>
          <a:lstStyle/>
          <a:p>
            <a:pPr algn="ctr"/>
            <a:r>
              <a:rPr lang="en-US" altLang="ko-KR" cap="none" dirty="0" smtClean="0"/>
              <a:t>VoIP Traffic</a:t>
            </a:r>
            <a:endParaRPr lang="ko-KR" altLang="en-US" cap="none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 advTm="285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Voice Evaluation Method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625609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ITU-T E-model</a:t>
            </a:r>
            <a:endParaRPr lang="en-US" altLang="ko-KR" dirty="0" smtClean="0"/>
          </a:p>
          <a:p>
            <a:pPr lvl="1"/>
            <a:r>
              <a:rPr lang="en-US" altLang="ko-KR" sz="2000" dirty="0" smtClean="0"/>
              <a:t>Unlike MOS(Mean Opinion Score), it is a computational model</a:t>
            </a:r>
          </a:p>
          <a:p>
            <a:pPr lvl="1"/>
            <a:r>
              <a:rPr lang="en-US" altLang="ko-KR" sz="2000" dirty="0" smtClean="0"/>
              <a:t>Output R-factor only dependent on delay, loss, codec type</a:t>
            </a:r>
          </a:p>
          <a:p>
            <a:r>
              <a:rPr lang="en-US" altLang="ko-KR" sz="2800" dirty="0" smtClean="0"/>
              <a:t>Generate VoIP traffic using D-ITG with G.711 codec</a:t>
            </a:r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>
              <a:buNone/>
            </a:pPr>
            <a:endParaRPr lang="en-US" altLang="ko-KR" sz="2000" dirty="0" smtClean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428860" y="3643314"/>
            <a:ext cx="1928826" cy="107157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ITU-T </a:t>
            </a:r>
          </a:p>
          <a:p>
            <a:pPr algn="ctr"/>
            <a:r>
              <a:rPr lang="en-US" altLang="ko-KR" sz="2800" dirty="0" smtClean="0"/>
              <a:t>E-Model</a:t>
            </a:r>
            <a:endParaRPr lang="ko-KR" altLang="en-US" sz="2800" dirty="0"/>
          </a:p>
        </p:txBody>
      </p:sp>
      <p:sp>
        <p:nvSpPr>
          <p:cNvPr id="11" name="타원 10"/>
          <p:cNvSpPr/>
          <p:nvPr/>
        </p:nvSpPr>
        <p:spPr>
          <a:xfrm>
            <a:off x="71406" y="3571876"/>
            <a:ext cx="1785950" cy="5715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One-way Delay</a:t>
            </a:r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71406" y="4214818"/>
            <a:ext cx="1785950" cy="5715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Loss Rate</a:t>
            </a:r>
            <a:endParaRPr lang="ko-KR" altLang="en-US" dirty="0"/>
          </a:p>
        </p:txBody>
      </p:sp>
      <p:sp>
        <p:nvSpPr>
          <p:cNvPr id="20" name="오른쪽 화살표 19"/>
          <p:cNvSpPr/>
          <p:nvPr/>
        </p:nvSpPr>
        <p:spPr>
          <a:xfrm rot="5400000">
            <a:off x="3214678" y="4714884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2500298" y="5286388"/>
            <a:ext cx="1714512" cy="10715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R-Factor</a:t>
            </a:r>
          </a:p>
          <a:p>
            <a:pPr algn="ctr"/>
            <a:r>
              <a:rPr lang="en-US" altLang="ko-KR" sz="2800" dirty="0" smtClean="0"/>
              <a:t>0~100</a:t>
            </a:r>
            <a:endParaRPr lang="ko-KR" altLang="en-US" sz="2800" dirty="0"/>
          </a:p>
        </p:txBody>
      </p:sp>
      <p:sp>
        <p:nvSpPr>
          <p:cNvPr id="22" name="오른쪽 화살표 21"/>
          <p:cNvSpPr/>
          <p:nvPr/>
        </p:nvSpPr>
        <p:spPr>
          <a:xfrm>
            <a:off x="1928794" y="3643314"/>
            <a:ext cx="428628" cy="35719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오른쪽 화살표 22"/>
          <p:cNvSpPr/>
          <p:nvPr/>
        </p:nvSpPr>
        <p:spPr>
          <a:xfrm>
            <a:off x="1928794" y="4357694"/>
            <a:ext cx="428628" cy="35719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오른쪽 화살표 23"/>
          <p:cNvSpPr/>
          <p:nvPr/>
        </p:nvSpPr>
        <p:spPr>
          <a:xfrm rot="10800000">
            <a:off x="1857356" y="5572140"/>
            <a:ext cx="500066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428596" y="5286388"/>
            <a:ext cx="1143008" cy="10715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MOS</a:t>
            </a:r>
          </a:p>
          <a:p>
            <a:pPr algn="ctr"/>
            <a:r>
              <a:rPr lang="en-US" altLang="ko-KR" sz="2800" dirty="0" smtClean="0"/>
              <a:t>1~5</a:t>
            </a:r>
            <a:endParaRPr lang="ko-KR" altLang="en-US" sz="2800" dirty="0"/>
          </a:p>
        </p:txBody>
      </p:sp>
      <p:sp>
        <p:nvSpPr>
          <p:cNvPr id="26" name="슬라이드 번호 개체 틀 25"/>
          <p:cNvSpPr>
            <a:spLocks noGrp="1"/>
          </p:cNvSpPr>
          <p:nvPr>
            <p:ph type="sldNum" sz="quarter" idx="12"/>
          </p:nvPr>
        </p:nvSpPr>
        <p:spPr>
          <a:xfrm>
            <a:off x="8267292" y="6500834"/>
            <a:ext cx="733864" cy="274320"/>
          </a:xfrm>
        </p:spPr>
        <p:txBody>
          <a:bodyPr/>
          <a:lstStyle/>
          <a:p>
            <a:fld id="{AE65ABB1-999D-4FBF-99FE-37941D7CD1AC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/>
        </p:nvGraphicFramePr>
        <p:xfrm>
          <a:off x="4810148" y="3357562"/>
          <a:ext cx="3905256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000132"/>
                <a:gridCol w="183355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R-Factor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MOS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Describtion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90-100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4.3-5.0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Very Satisfied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80-90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4.0-4.3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Satisfied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70</a:t>
                      </a:r>
                      <a:r>
                        <a:rPr lang="en-US" altLang="ko-KR" sz="2000" dirty="0" smtClean="0"/>
                        <a:t>-80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3.6-4.0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Some users satisfied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60-70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3.1-3.6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Many users</a:t>
                      </a:r>
                      <a:r>
                        <a:rPr lang="en-US" altLang="ko-KR" sz="2000" baseline="0" dirty="0" smtClean="0"/>
                        <a:t> dissatisfied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50-60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2.6-3.1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Nearly</a:t>
                      </a:r>
                      <a:r>
                        <a:rPr lang="en-US" altLang="ko-KR" sz="2000" baseline="0" dirty="0" smtClean="0"/>
                        <a:t> all</a:t>
                      </a:r>
                      <a:r>
                        <a:rPr lang="en-US" altLang="ko-KR" sz="2000" dirty="0" smtClean="0"/>
                        <a:t> users dissatisfied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857488" y="6560130"/>
            <a:ext cx="571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Src</a:t>
            </a:r>
            <a:r>
              <a:rPr lang="en-US" altLang="ko-KR" dirty="0" smtClean="0"/>
              <a:t>: http://www.voiptroubleshooter.com/basics/mosr.html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22464" y="4643446"/>
            <a:ext cx="389241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Land line phone quality = 70</a:t>
            </a:r>
            <a:endParaRPr lang="ko-KR" altLang="en-US" sz="2400" b="1" dirty="0"/>
          </a:p>
        </p:txBody>
      </p:sp>
    </p:spTree>
    <p:custDataLst>
      <p:tags r:id="rId1"/>
    </p:custDataLst>
  </p:cSld>
  <p:clrMapOvr>
    <a:masterClrMapping/>
  </p:clrMapOvr>
  <p:transition advTm="659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0" grpId="0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R-Factor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785818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Less than 0.4% below 70 (toll quality)</a:t>
            </a:r>
            <a:endParaRPr lang="ko-KR" altLang="en-US" dirty="0"/>
          </a:p>
        </p:txBody>
      </p:sp>
      <p:pic>
        <p:nvPicPr>
          <p:cNvPr id="5" name="Picture 4" descr="voip_up_dn_cdf"/>
          <p:cNvPicPr>
            <a:picLocks noChangeAspect="1" noChangeArrowheads="1"/>
          </p:cNvPicPr>
          <p:nvPr/>
        </p:nvPicPr>
        <p:blipFill>
          <a:blip r:embed="rId4"/>
          <a:srcRect b="8333"/>
          <a:stretch>
            <a:fillRect/>
          </a:stretch>
        </p:blipFill>
        <p:spPr bwMode="auto">
          <a:xfrm>
            <a:off x="-571536" y="2000240"/>
            <a:ext cx="102788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3214141" y="2243142"/>
            <a:ext cx="20" cy="261461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7714755" y="2285991"/>
            <a:ext cx="0" cy="254317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987329" y="1785926"/>
            <a:ext cx="44114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dirty="0" smtClean="0">
                <a:latin typeface="Arial" charset="0"/>
              </a:rPr>
              <a:t>70</a:t>
            </a:r>
            <a:endParaRPr kumimoji="0" lang="en-US" altLang="ko-KR" sz="1800" dirty="0">
              <a:latin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357565" y="1785926"/>
            <a:ext cx="44114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dirty="0" smtClean="0">
                <a:latin typeface="Arial" charset="0"/>
              </a:rPr>
              <a:t>70</a:t>
            </a:r>
            <a:endParaRPr kumimoji="0" lang="en-US" altLang="ko-KR" sz="1800" dirty="0"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6586" y="521495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Uplink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14623" y="5214950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Downlink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43119" y="2381731"/>
            <a:ext cx="1008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Fixed</a:t>
            </a:r>
          </a:p>
          <a:p>
            <a:r>
              <a:rPr lang="en-US" altLang="ko-KR" sz="1600" dirty="0" smtClean="0"/>
              <a:t>Mobile</a:t>
            </a:r>
            <a:endParaRPr lang="ko-KR" alt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642525" y="2381775"/>
            <a:ext cx="1008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Fixed</a:t>
            </a:r>
          </a:p>
          <a:p>
            <a:r>
              <a:rPr lang="en-US" altLang="ko-KR" sz="1600" dirty="0" smtClean="0"/>
              <a:t>Mobile</a:t>
            </a:r>
            <a:endParaRPr lang="ko-KR" altLang="en-US" sz="1600" dirty="0"/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cxnSp>
        <p:nvCxnSpPr>
          <p:cNvPr id="21" name="직선 연결선 20"/>
          <p:cNvCxnSpPr/>
          <p:nvPr/>
        </p:nvCxnSpPr>
        <p:spPr>
          <a:xfrm>
            <a:off x="570955" y="3807753"/>
            <a:ext cx="3888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29256" y="342900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0.4%</a:t>
            </a:r>
            <a:endParaRPr lang="ko-KR" altLang="en-US" b="1" dirty="0"/>
          </a:p>
        </p:txBody>
      </p:sp>
      <p:cxnSp>
        <p:nvCxnSpPr>
          <p:cNvPr id="25" name="직선 연결선 24"/>
          <p:cNvCxnSpPr/>
          <p:nvPr/>
        </p:nvCxnSpPr>
        <p:spPr>
          <a:xfrm>
            <a:off x="5068821" y="3804119"/>
            <a:ext cx="3888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42976" y="342900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0.4%</a:t>
            </a:r>
            <a:endParaRPr lang="ko-KR" altLang="en-US" b="1" dirty="0"/>
          </a:p>
        </p:txBody>
      </p:sp>
    </p:spTree>
    <p:custDataLst>
      <p:tags r:id="rId1"/>
    </p:custDataLst>
  </p:cSld>
  <p:clrMapOvr>
    <a:masterClrMapping/>
  </p:clrMapOvr>
  <p:transition advTm="512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2" grpId="0"/>
      <p:bldP spid="13" grpId="0"/>
      <p:bldP spid="22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Mobility on VoIP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71556" y="5786454"/>
            <a:ext cx="8229600" cy="10001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b="1" dirty="0" smtClean="0"/>
              <a:t>17 handoffs during 50 minutes of experiment</a:t>
            </a:r>
          </a:p>
          <a:p>
            <a:pPr>
              <a:buNone/>
            </a:pPr>
            <a:r>
              <a:rPr lang="en-US" altLang="ko-KR" sz="2400" b="1" dirty="0" smtClean="0"/>
              <a:t>Most delay spikes are correlated with handoff</a:t>
            </a:r>
            <a:endParaRPr lang="ko-KR" altLang="en-US" sz="2400" b="1" dirty="0"/>
          </a:p>
        </p:txBody>
      </p:sp>
      <p:pic>
        <p:nvPicPr>
          <p:cNvPr id="21" name="Picture 4" descr="voip_rtt_loss_R"/>
          <p:cNvPicPr>
            <a:picLocks noChangeAspect="1" noChangeArrowheads="1"/>
          </p:cNvPicPr>
          <p:nvPr/>
        </p:nvPicPr>
        <p:blipFill>
          <a:blip r:embed="rId4"/>
          <a:srcRect b="3957"/>
          <a:stretch>
            <a:fillRect/>
          </a:stretch>
        </p:blipFill>
        <p:spPr bwMode="auto">
          <a:xfrm>
            <a:off x="-32" y="1714488"/>
            <a:ext cx="799782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189006" y="2011350"/>
            <a:ext cx="5440362" cy="3203575"/>
            <a:chOff x="1131" y="1476"/>
            <a:chExt cx="3427" cy="2018"/>
          </a:xfrm>
        </p:grpSpPr>
        <p:sp>
          <p:nvSpPr>
            <p:cNvPr id="23" name="Line 7"/>
            <p:cNvSpPr>
              <a:spLocks noChangeShapeType="1"/>
            </p:cNvSpPr>
            <p:nvPr/>
          </p:nvSpPr>
          <p:spPr bwMode="auto">
            <a:xfrm flipV="1">
              <a:off x="1131" y="1476"/>
              <a:ext cx="0" cy="20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 flipV="1">
              <a:off x="1903" y="1476"/>
              <a:ext cx="0" cy="20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 flipV="1">
              <a:off x="2450" y="1476"/>
              <a:ext cx="0" cy="20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 flipV="1">
              <a:off x="2951" y="1476"/>
              <a:ext cx="0" cy="20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 flipV="1">
              <a:off x="2979" y="1476"/>
              <a:ext cx="0" cy="20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 flipV="1">
              <a:off x="3483" y="1476"/>
              <a:ext cx="0" cy="20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 flipV="1">
              <a:off x="4031" y="1476"/>
              <a:ext cx="0" cy="20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V="1">
              <a:off x="4558" y="1476"/>
              <a:ext cx="0" cy="20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" name="Group 25"/>
          <p:cNvGrpSpPr>
            <a:grpSpLocks/>
          </p:cNvGrpSpPr>
          <p:nvPr/>
        </p:nvGrpSpPr>
        <p:grpSpPr bwMode="auto">
          <a:xfrm>
            <a:off x="1871631" y="2011350"/>
            <a:ext cx="5151437" cy="3203575"/>
            <a:chOff x="1561" y="1476"/>
            <a:chExt cx="3245" cy="2018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flipV="1">
              <a:off x="1561" y="1476"/>
              <a:ext cx="0" cy="201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flipV="1">
              <a:off x="2170" y="1476"/>
              <a:ext cx="0" cy="201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flipV="1">
              <a:off x="2715" y="1476"/>
              <a:ext cx="0" cy="201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flipV="1">
              <a:off x="3218" y="1476"/>
              <a:ext cx="0" cy="201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flipV="1">
              <a:off x="3750" y="1476"/>
              <a:ext cx="0" cy="201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flipV="1">
              <a:off x="4316" y="1476"/>
              <a:ext cx="0" cy="201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flipV="1">
              <a:off x="4806" y="1476"/>
              <a:ext cx="0" cy="201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cxnSp>
        <p:nvCxnSpPr>
          <p:cNvPr id="40" name="직선 연결선 39"/>
          <p:cNvCxnSpPr/>
          <p:nvPr/>
        </p:nvCxnSpPr>
        <p:spPr>
          <a:xfrm>
            <a:off x="8072462" y="2285992"/>
            <a:ext cx="50006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8072462" y="3071810"/>
            <a:ext cx="500066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86710" y="2357430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Inter RAS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29654" y="314324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Inter sector</a:t>
            </a:r>
            <a:endParaRPr lang="ko-KR" altLang="en-US" dirty="0"/>
          </a:p>
        </p:txBody>
      </p:sp>
      <p:sp>
        <p:nvSpPr>
          <p:cNvPr id="48" name="슬라이드 번호 개체 틀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588" y="1785926"/>
            <a:ext cx="5286412" cy="401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1" name="직선 연결선 50"/>
          <p:cNvCxnSpPr/>
          <p:nvPr/>
        </p:nvCxnSpPr>
        <p:spPr>
          <a:xfrm flipV="1">
            <a:off x="2428860" y="1857364"/>
            <a:ext cx="3214710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rot="16200000" flipH="1">
            <a:off x="1857356" y="2928934"/>
            <a:ext cx="3214710" cy="2214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타원 53"/>
          <p:cNvSpPr/>
          <p:nvPr/>
        </p:nvSpPr>
        <p:spPr>
          <a:xfrm>
            <a:off x="2285984" y="221455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custDataLst>
      <p:tags r:id="rId1"/>
    </p:custDataLst>
  </p:cSld>
  <p:clrMapOvr>
    <a:masterClrMapping/>
  </p:clrMapOvr>
  <p:transition advTm="96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54" grpId="0" animBg="1"/>
      <p:bldP spid="5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dirty="0" smtClean="0"/>
          </a:p>
          <a:p>
            <a:r>
              <a:rPr lang="en-US" altLang="ko-KR" dirty="0" err="1" smtClean="0"/>
              <a:t>WiBro’s</a:t>
            </a:r>
            <a:r>
              <a:rPr lang="en-US" altLang="ko-KR" dirty="0" smtClean="0"/>
              <a:t> baseline performance measurement</a:t>
            </a:r>
          </a:p>
          <a:p>
            <a:pPr lvl="1"/>
            <a:r>
              <a:rPr lang="en-US" altLang="ko-KR" dirty="0" smtClean="0"/>
              <a:t>UDP throughput, loss, jitter</a:t>
            </a:r>
          </a:p>
          <a:p>
            <a:pPr lvl="1"/>
            <a:r>
              <a:rPr lang="en-US" altLang="ko-KR" dirty="0" smtClean="0"/>
              <a:t>Comparison between mobile and fixed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VoIP quality measurement over </a:t>
            </a:r>
            <a:r>
              <a:rPr lang="en-US" altLang="ko-KR" dirty="0" err="1" smtClean="0"/>
              <a:t>WiBro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ITU-T E-model (R-Factor)</a:t>
            </a:r>
          </a:p>
          <a:p>
            <a:pPr lvl="1"/>
            <a:r>
              <a:rPr lang="en-US" altLang="ko-KR" dirty="0" smtClean="0"/>
              <a:t>Impact of mobility on VoIP quality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Handoff on VoIP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5857893"/>
            <a:ext cx="9301170" cy="78581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altLang="ko-KR" sz="2000" b="1" dirty="0" smtClean="0"/>
              <a:t>R-factor is above 70(toll-quality) for more than 97% of time  of handoff</a:t>
            </a:r>
          </a:p>
        </p:txBody>
      </p:sp>
      <p:pic>
        <p:nvPicPr>
          <p:cNvPr id="5" name="Picture 4" descr="voip_ho_c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5" y="1583754"/>
            <a:ext cx="543835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직선 연결선 11"/>
          <p:cNvCxnSpPr/>
          <p:nvPr/>
        </p:nvCxnSpPr>
        <p:spPr>
          <a:xfrm rot="5400000" flipH="1" flipV="1">
            <a:off x="3178984" y="3619737"/>
            <a:ext cx="3644132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86339" y="150017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7</a:t>
            </a:r>
            <a:r>
              <a:rPr lang="en-US" altLang="ko-KR" dirty="0" smtClean="0"/>
              <a:t>0</a:t>
            </a:r>
            <a:endParaRPr lang="ko-KR" altLang="en-US" dirty="0"/>
          </a:p>
        </p:txBody>
      </p:sp>
      <p:cxnSp>
        <p:nvCxnSpPr>
          <p:cNvPr id="18" name="직선 연결선 17"/>
          <p:cNvCxnSpPr/>
          <p:nvPr/>
        </p:nvCxnSpPr>
        <p:spPr>
          <a:xfrm>
            <a:off x="1142976" y="3714752"/>
            <a:ext cx="57864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23443" y="350043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97%</a:t>
            </a:r>
            <a:endParaRPr lang="ko-KR" altLang="en-US" dirty="0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  <p:custDataLst>
      <p:tags r:id="rId1"/>
    </p:custDataLst>
  </p:cSld>
  <p:clrMapOvr>
    <a:masterClrMapping/>
  </p:clrMapOvr>
  <p:transition advTm="536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and Future 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sz="3300" dirty="0" smtClean="0"/>
              <a:t>In this work we show</a:t>
            </a:r>
          </a:p>
          <a:p>
            <a:pPr lvl="1"/>
            <a:r>
              <a:rPr lang="en-US" altLang="ko-KR" dirty="0" smtClean="0"/>
              <a:t>5.5Mbps downlink and 2Mbps uplink of achievable throughput</a:t>
            </a:r>
          </a:p>
          <a:p>
            <a:pPr lvl="1"/>
            <a:r>
              <a:rPr lang="en-US" altLang="ko-KR" dirty="0" smtClean="0"/>
              <a:t>Throughput much more varies when mobile</a:t>
            </a:r>
          </a:p>
          <a:p>
            <a:pPr lvl="1"/>
            <a:r>
              <a:rPr lang="en-US" altLang="ko-KR" dirty="0" smtClean="0"/>
              <a:t>VoIP over </a:t>
            </a:r>
            <a:r>
              <a:rPr lang="en-US" altLang="ko-KR" dirty="0" err="1" smtClean="0"/>
              <a:t>WiBro</a:t>
            </a:r>
            <a:r>
              <a:rPr lang="en-US" altLang="ko-KR" dirty="0" smtClean="0"/>
              <a:t> is better than toll-quality most of the time</a:t>
            </a:r>
          </a:p>
          <a:p>
            <a:pPr lvl="1"/>
            <a:r>
              <a:rPr lang="en-US" altLang="ko-KR" dirty="0" smtClean="0"/>
              <a:t>Handoffs cause delay spikes of about 400ms Half-RTT and impact VoIP quality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future we will investigate</a:t>
            </a:r>
          </a:p>
          <a:p>
            <a:pPr lvl="1"/>
            <a:r>
              <a:rPr lang="en-US" altLang="ko-KR" dirty="0" smtClean="0"/>
              <a:t>Impact of cross traffic on VoIP</a:t>
            </a:r>
          </a:p>
          <a:p>
            <a:pPr lvl="1"/>
            <a:r>
              <a:rPr lang="en-US" altLang="ko-KR" dirty="0" smtClean="0"/>
              <a:t>TCP behavior over </a:t>
            </a:r>
            <a:r>
              <a:rPr lang="en-US" altLang="ko-KR" dirty="0" err="1" smtClean="0"/>
              <a:t>WiBro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Video streaming quality</a:t>
            </a:r>
          </a:p>
          <a:p>
            <a:pPr lvl="1"/>
            <a:r>
              <a:rPr lang="en-US" altLang="ko-KR" dirty="0" smtClean="0"/>
              <a:t>Correlation of performance with link-layer/physical layer information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21</a:t>
            </a:fld>
            <a:endParaRPr lang="ko-KR" altLang="en-US" dirty="0"/>
          </a:p>
        </p:txBody>
      </p:sp>
    </p:spTree>
  </p:cSld>
  <p:clrMapOvr>
    <a:masterClrMapping/>
  </p:clrMapOvr>
  <p:transition advTm="5828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Questions?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22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[</a:t>
            </a:r>
            <a:r>
              <a:rPr lang="en-US" altLang="ko-KR" sz="2400" dirty="0" err="1" smtClean="0"/>
              <a:t>Ghosh</a:t>
            </a:r>
            <a:r>
              <a:rPr lang="en-US" altLang="ko-KR" sz="2400" dirty="0" smtClean="0"/>
              <a:t> 05] </a:t>
            </a:r>
            <a:r>
              <a:rPr lang="en-US" altLang="ko-KR" sz="2400" dirty="0" err="1" smtClean="0"/>
              <a:t>Ghosh</a:t>
            </a:r>
            <a:r>
              <a:rPr lang="en-US" altLang="ko-KR" sz="2400" dirty="0" smtClean="0"/>
              <a:t>, A., </a:t>
            </a:r>
            <a:r>
              <a:rPr lang="en-US" altLang="ko-KR" sz="2400" dirty="0" err="1" smtClean="0"/>
              <a:t>Wolter</a:t>
            </a:r>
            <a:r>
              <a:rPr lang="en-US" altLang="ko-KR" sz="2400" dirty="0" smtClean="0"/>
              <a:t>, D.R., Andrews, J.G., Chen, R., “Broadband wireless access with </a:t>
            </a:r>
            <a:r>
              <a:rPr lang="en-US" altLang="ko-KR" sz="2400" dirty="0" err="1" smtClean="0"/>
              <a:t>WiMax</a:t>
            </a:r>
            <a:r>
              <a:rPr lang="en-US" altLang="ko-KR" sz="2400" dirty="0" smtClean="0"/>
              <a:t>/802.16: current performance benchmark and future potential”</a:t>
            </a:r>
          </a:p>
          <a:p>
            <a:r>
              <a:rPr lang="en-US" altLang="ko-KR" sz="2400" dirty="0" smtClean="0"/>
              <a:t>[</a:t>
            </a:r>
            <a:r>
              <a:rPr lang="en-US" altLang="ko-KR" sz="2400" dirty="0" err="1" smtClean="0"/>
              <a:t>Cicc</a:t>
            </a:r>
            <a:r>
              <a:rPr lang="en-US" altLang="ko-KR" sz="2400" dirty="0" smtClean="0"/>
              <a:t> 06] </a:t>
            </a:r>
            <a:r>
              <a:rPr lang="en-US" altLang="ko-KR" sz="2400" dirty="0" err="1" smtClean="0"/>
              <a:t>Cicconeti</a:t>
            </a:r>
            <a:r>
              <a:rPr lang="en-US" altLang="ko-KR" sz="2400" dirty="0" smtClean="0"/>
              <a:t>, C., </a:t>
            </a:r>
            <a:r>
              <a:rPr lang="en-US" altLang="ko-KR" sz="2400" dirty="0" err="1" smtClean="0"/>
              <a:t>Lenzini</a:t>
            </a:r>
            <a:r>
              <a:rPr lang="en-US" altLang="ko-KR" sz="2400" dirty="0" smtClean="0"/>
              <a:t>, L., </a:t>
            </a:r>
            <a:r>
              <a:rPr lang="en-US" altLang="ko-KR" sz="2400" dirty="0" err="1" smtClean="0"/>
              <a:t>Mingozzi</a:t>
            </a:r>
            <a:r>
              <a:rPr lang="en-US" altLang="ko-KR" sz="2400" dirty="0" smtClean="0"/>
              <a:t>, E., </a:t>
            </a:r>
            <a:r>
              <a:rPr lang="en-US" altLang="ko-KR" sz="2400" dirty="0" err="1" smtClean="0"/>
              <a:t>Enklund</a:t>
            </a:r>
            <a:r>
              <a:rPr lang="en-US" altLang="ko-KR" sz="2400" dirty="0" smtClean="0"/>
              <a:t>, C., “Quality of service support in 802.16 networks”</a:t>
            </a:r>
          </a:p>
          <a:p>
            <a:r>
              <a:rPr lang="en-US" altLang="ko-KR" sz="2400" dirty="0" smtClean="0"/>
              <a:t>[Kim 08] </a:t>
            </a:r>
            <a:r>
              <a:rPr lang="en-US" altLang="ko-KR" sz="2400" dirty="0" err="1" smtClean="0"/>
              <a:t>Dongmyoung</a:t>
            </a:r>
            <a:r>
              <a:rPr lang="en-US" altLang="ko-KR" sz="2400" dirty="0" smtClean="0"/>
              <a:t> Kim, </a:t>
            </a:r>
            <a:r>
              <a:rPr lang="en-US" altLang="ko-KR" sz="2400" dirty="0" err="1" smtClean="0"/>
              <a:t>Hua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Cai</a:t>
            </a:r>
            <a:r>
              <a:rPr lang="en-US" altLang="ko-KR" sz="2400" dirty="0" smtClean="0"/>
              <a:t>, and </a:t>
            </a:r>
            <a:r>
              <a:rPr lang="en-US" altLang="ko-KR" sz="2400" dirty="0" err="1" smtClean="0"/>
              <a:t>Sunghyun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Choi</a:t>
            </a:r>
            <a:r>
              <a:rPr lang="en-US" altLang="ko-KR" sz="2400" dirty="0" smtClean="0"/>
              <a:t>, “Measurement and Analysis of One-Way Delay over Mobile </a:t>
            </a:r>
            <a:r>
              <a:rPr lang="en-US" altLang="ko-KR" sz="2400" dirty="0" err="1" smtClean="0"/>
              <a:t>WiMAX</a:t>
            </a:r>
            <a:r>
              <a:rPr lang="en-US" altLang="ko-KR" sz="2400" dirty="0" smtClean="0"/>
              <a:t> Network”</a:t>
            </a:r>
          </a:p>
          <a:p>
            <a:r>
              <a:rPr lang="en-US" altLang="ko-KR" sz="2400" dirty="0" smtClean="0"/>
              <a:t>[</a:t>
            </a:r>
            <a:r>
              <a:rPr lang="en-US" altLang="ko-KR" sz="2400" dirty="0" err="1" smtClean="0"/>
              <a:t>Cai</a:t>
            </a:r>
            <a:r>
              <a:rPr lang="en-US" altLang="ko-KR" sz="2400" dirty="0" smtClean="0"/>
              <a:t> 08] </a:t>
            </a:r>
            <a:r>
              <a:rPr lang="en-US" altLang="ko-KR" sz="2400" dirty="0" err="1" smtClean="0"/>
              <a:t>Hua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Cai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Youngkyu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Choi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Dongmyoung</a:t>
            </a:r>
            <a:r>
              <a:rPr lang="en-US" altLang="ko-KR" sz="2400" dirty="0" smtClean="0"/>
              <a:t> Kim, and </a:t>
            </a:r>
            <a:r>
              <a:rPr lang="en-US" altLang="ko-KR" sz="2400" dirty="0" err="1" smtClean="0"/>
              <a:t>Sunghyun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Choi</a:t>
            </a:r>
            <a:r>
              <a:rPr lang="en-US" altLang="ko-KR" sz="2400" dirty="0" smtClean="0"/>
              <a:t>, “A Measurement Study of VoIP over </a:t>
            </a:r>
            <a:r>
              <a:rPr lang="en-US" altLang="ko-KR" sz="2400" dirty="0" err="1" smtClean="0"/>
              <a:t>WiBro</a:t>
            </a:r>
            <a:r>
              <a:rPr lang="en-US" altLang="ko-KR" sz="2400" dirty="0" smtClean="0"/>
              <a:t> Networks”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23</a:t>
            </a:fld>
            <a:endParaRPr lang="ko-KR" altLang="en-US" dirty="0"/>
          </a:p>
        </p:txBody>
      </p:sp>
    </p:spTree>
  </p:cSld>
  <p:clrMapOvr>
    <a:masterClrMapping/>
  </p:clrMapOvr>
  <p:transition advTm="242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214282" y="3643314"/>
          <a:ext cx="8786844" cy="27652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4512"/>
                <a:gridCol w="2357454"/>
                <a:gridCol w="1857388"/>
                <a:gridCol w="2857490"/>
              </a:tblGrid>
              <a:tr h="570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WLAN</a:t>
                      </a:r>
                      <a:endParaRPr lang="ko-KR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err="1" smtClean="0"/>
                        <a:t>WiBro</a:t>
                      </a:r>
                      <a:endParaRPr lang="ko-KR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Cellular (HSDPA)</a:t>
                      </a:r>
                      <a:endParaRPr lang="ko-KR" altLang="en-US" sz="2800" dirty="0"/>
                    </a:p>
                  </a:txBody>
                  <a:tcPr anchor="ctr"/>
                </a:tc>
              </a:tr>
              <a:tr h="4365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Coverage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Some hot spots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Seoul City</a:t>
                      </a:r>
                      <a:endParaRPr lang="ko-KR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Nation-Wide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7737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Bandwidth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54Mbps(802.11g)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5.5Mbps/</a:t>
                      </a:r>
                    </a:p>
                    <a:p>
                      <a:pPr algn="ctr" latinLnBrk="1"/>
                      <a:r>
                        <a:rPr lang="en-US" altLang="ko-KR" sz="2400" b="1" dirty="0" smtClean="0"/>
                        <a:t>2.0Mbps</a:t>
                      </a:r>
                      <a:endParaRPr lang="ko-KR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3.6Mbps/</a:t>
                      </a:r>
                    </a:p>
                    <a:p>
                      <a:pPr algn="ctr" latinLnBrk="1"/>
                      <a:r>
                        <a:rPr lang="en-US" altLang="ko-KR" sz="2400" dirty="0" smtClean="0"/>
                        <a:t>384kbps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365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Cost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N/A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$40(6GB)</a:t>
                      </a:r>
                      <a:endParaRPr lang="ko-KR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$45(4GB)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365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Mobility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Walking</a:t>
                      </a:r>
                      <a:r>
                        <a:rPr lang="en-US" altLang="ko-KR" sz="2400" baseline="0" dirty="0" smtClean="0"/>
                        <a:t> Speed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60km/h</a:t>
                      </a:r>
                      <a:endParaRPr lang="ko-KR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350km/h</a:t>
                      </a:r>
                      <a:endParaRPr lang="ko-KR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</a:t>
            </a:r>
            <a:r>
              <a:rPr lang="en-US" altLang="ko-KR" dirty="0" err="1" smtClean="0"/>
              <a:t>WiBro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4282" y="1714488"/>
            <a:ext cx="8515352" cy="179668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Subset of mobile </a:t>
            </a:r>
            <a:r>
              <a:rPr lang="en-US" altLang="ko-KR" dirty="0" err="1" smtClean="0"/>
              <a:t>WiMax</a:t>
            </a:r>
            <a:r>
              <a:rPr lang="en-US" altLang="ko-KR" dirty="0" smtClean="0"/>
              <a:t> (802.16e)</a:t>
            </a:r>
          </a:p>
          <a:p>
            <a:r>
              <a:rPr lang="en-US" altLang="ko-KR" dirty="0" smtClean="0"/>
              <a:t>Targeting market between WLAN and cellular technologies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0" y="3643314"/>
            <a:ext cx="9144000" cy="26775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2" y="4700213"/>
            <a:ext cx="9144000" cy="17240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-32" y="5528897"/>
            <a:ext cx="9144000" cy="13763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-32" y="5963646"/>
            <a:ext cx="9144000" cy="1028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>
          <a:xfrm>
            <a:off x="8204396" y="6500834"/>
            <a:ext cx="733864" cy="274320"/>
          </a:xfrm>
        </p:spPr>
        <p:txBody>
          <a:bodyPr/>
          <a:lstStyle/>
          <a:p>
            <a:fld id="{AE65ABB1-999D-4FBF-99FE-37941D7CD1AC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Our 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Is </a:t>
            </a:r>
            <a:r>
              <a:rPr lang="en-US" altLang="ko-KR" dirty="0" err="1" smtClean="0"/>
              <a:t>WiBro</a:t>
            </a:r>
            <a:r>
              <a:rPr lang="en-US" altLang="ko-KR" dirty="0" smtClean="0"/>
              <a:t> attractive enough to users?</a:t>
            </a:r>
          </a:p>
          <a:p>
            <a:pPr lvl="1"/>
            <a:r>
              <a:rPr lang="en-US" altLang="ko-KR" dirty="0" smtClean="0"/>
              <a:t>In terms of performance: throughput, delay, loss</a:t>
            </a:r>
          </a:p>
          <a:p>
            <a:pPr lvl="1"/>
            <a:r>
              <a:rPr lang="en-US" altLang="ko-KR" dirty="0" smtClean="0"/>
              <a:t>Good enough for VoIP streaming?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Most prior work is based on simulation</a:t>
            </a:r>
          </a:p>
          <a:p>
            <a:pPr lvl="2"/>
            <a:r>
              <a:rPr lang="en-US" altLang="ko-KR" dirty="0" smtClean="0"/>
              <a:t>Link-level simulation to evaluate throughput [</a:t>
            </a:r>
            <a:r>
              <a:rPr lang="en-US" altLang="ko-KR" dirty="0" err="1" smtClean="0"/>
              <a:t>Ghosh</a:t>
            </a:r>
            <a:r>
              <a:rPr lang="en-US" altLang="ko-KR" dirty="0" smtClean="0"/>
              <a:t> 05]</a:t>
            </a:r>
          </a:p>
          <a:p>
            <a:pPr lvl="2"/>
            <a:r>
              <a:rPr lang="en-US" altLang="ko-KR" dirty="0" smtClean="0"/>
              <a:t>Evaluation of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scheduling  algorithms [</a:t>
            </a:r>
            <a:r>
              <a:rPr lang="en-US" altLang="ko-KR" dirty="0" err="1" smtClean="0"/>
              <a:t>Cicc</a:t>
            </a:r>
            <a:r>
              <a:rPr lang="en-US" altLang="ko-KR" dirty="0" smtClean="0"/>
              <a:t> 06]</a:t>
            </a:r>
          </a:p>
          <a:p>
            <a:pPr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</p:cSld>
  <p:clrMapOvr>
    <a:masterClrMapping/>
  </p:clrMapOvr>
  <p:transition advTm="376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Measurement Methodology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</p:cSld>
  <p:clrMapOvr>
    <a:masterClrMapping/>
  </p:clrMapOvr>
  <p:transition advTm="365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순서도: 가산 접합 319"/>
          <p:cNvSpPr/>
          <p:nvPr/>
        </p:nvSpPr>
        <p:spPr>
          <a:xfrm>
            <a:off x="5500694" y="2357430"/>
            <a:ext cx="3214710" cy="100013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9" name="순서도: 가산 접합 318"/>
          <p:cNvSpPr/>
          <p:nvPr/>
        </p:nvSpPr>
        <p:spPr>
          <a:xfrm>
            <a:off x="5500694" y="3286124"/>
            <a:ext cx="3214710" cy="100013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8" name="순서도: 가산 접합 317"/>
          <p:cNvSpPr/>
          <p:nvPr/>
        </p:nvSpPr>
        <p:spPr>
          <a:xfrm>
            <a:off x="5500694" y="4357694"/>
            <a:ext cx="3214710" cy="100013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7" name="순서도: 가산 접합 316"/>
          <p:cNvSpPr/>
          <p:nvPr/>
        </p:nvSpPr>
        <p:spPr>
          <a:xfrm>
            <a:off x="5500694" y="5357826"/>
            <a:ext cx="3214710" cy="100013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Network Configuration</a:t>
            </a:r>
            <a:endParaRPr lang="ko-KR" altLang="en-US" dirty="0"/>
          </a:p>
        </p:txBody>
      </p:sp>
      <p:sp>
        <p:nvSpPr>
          <p:cNvPr id="5" name="Line 211"/>
          <p:cNvSpPr>
            <a:spLocks noChangeShapeType="1"/>
          </p:cNvSpPr>
          <p:nvPr/>
        </p:nvSpPr>
        <p:spPr bwMode="auto">
          <a:xfrm flipH="1" flipV="1">
            <a:off x="5839656" y="3556753"/>
            <a:ext cx="1073082" cy="2543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6" name="Line 212"/>
          <p:cNvSpPr>
            <a:spLocks noChangeShapeType="1"/>
          </p:cNvSpPr>
          <p:nvPr/>
        </p:nvSpPr>
        <p:spPr bwMode="auto">
          <a:xfrm flipV="1">
            <a:off x="5910709" y="4858197"/>
            <a:ext cx="991098" cy="2543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7" name="Line 213"/>
          <p:cNvSpPr>
            <a:spLocks noChangeShapeType="1"/>
          </p:cNvSpPr>
          <p:nvPr/>
        </p:nvSpPr>
        <p:spPr bwMode="auto">
          <a:xfrm flipH="1" flipV="1">
            <a:off x="5910709" y="5157379"/>
            <a:ext cx="991098" cy="6787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8" name="Line 608"/>
          <p:cNvSpPr>
            <a:spLocks noChangeShapeType="1"/>
          </p:cNvSpPr>
          <p:nvPr/>
        </p:nvSpPr>
        <p:spPr bwMode="auto">
          <a:xfrm>
            <a:off x="3728108" y="3349195"/>
            <a:ext cx="0" cy="11032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 flipV="1">
            <a:off x="4835805" y="4942342"/>
            <a:ext cx="909114" cy="860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4888639" y="3500656"/>
            <a:ext cx="856279" cy="14977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786710" y="421308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latinLnBrk="0" hangingPunct="0"/>
            <a:r>
              <a:rPr kumimoji="0" lang="en-US" altLang="ko-KR" sz="1400" b="1" dirty="0" smtClean="0">
                <a:solidFill>
                  <a:srgbClr val="000000"/>
                </a:solidFill>
                <a:latin typeface="Arial" charset="0"/>
                <a:ea typeface="돋움" pitchFamily="50" charset="-127"/>
              </a:rPr>
              <a:t>Mobile Node</a:t>
            </a:r>
            <a:endParaRPr kumimoji="0" lang="en-US" altLang="ko-KR" sz="1400" b="1" dirty="0">
              <a:solidFill>
                <a:srgbClr val="000000"/>
              </a:solidFill>
              <a:latin typeface="Arial" charset="0"/>
              <a:ea typeface="돋움" pitchFamily="50" charset="-127"/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5497144" y="4946082"/>
            <a:ext cx="511946" cy="284223"/>
            <a:chOff x="3479" y="1460"/>
            <a:chExt cx="302" cy="219"/>
          </a:xfrm>
        </p:grpSpPr>
        <p:sp>
          <p:nvSpPr>
            <p:cNvPr id="283" name="Oval 17"/>
            <p:cNvSpPr>
              <a:spLocks noChangeArrowheads="1"/>
            </p:cNvSpPr>
            <p:nvPr/>
          </p:nvSpPr>
          <p:spPr bwMode="auto">
            <a:xfrm>
              <a:off x="3480" y="1610"/>
              <a:ext cx="301" cy="69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284" name="Rectangle 18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285" name="Rectangle 19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286" name="Oval 20"/>
            <p:cNvSpPr>
              <a:spLocks noChangeArrowheads="1"/>
            </p:cNvSpPr>
            <p:nvPr/>
          </p:nvSpPr>
          <p:spPr bwMode="auto">
            <a:xfrm>
              <a:off x="3480" y="1460"/>
              <a:ext cx="301" cy="69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287" name="Group 21"/>
            <p:cNvGrpSpPr>
              <a:grpSpLocks/>
            </p:cNvGrpSpPr>
            <p:nvPr/>
          </p:nvGrpSpPr>
          <p:grpSpPr bwMode="auto">
            <a:xfrm>
              <a:off x="3525" y="1468"/>
              <a:ext cx="209" cy="53"/>
              <a:chOff x="3525" y="1468"/>
              <a:chExt cx="209" cy="53"/>
            </a:xfrm>
          </p:grpSpPr>
          <p:grpSp>
            <p:nvGrpSpPr>
              <p:cNvPr id="295" name="Group 22"/>
              <p:cNvGrpSpPr>
                <a:grpSpLocks/>
              </p:cNvGrpSpPr>
              <p:nvPr/>
            </p:nvGrpSpPr>
            <p:grpSpPr bwMode="auto">
              <a:xfrm>
                <a:off x="3525" y="1468"/>
                <a:ext cx="207" cy="52"/>
                <a:chOff x="3525" y="1468"/>
                <a:chExt cx="207" cy="52"/>
              </a:xfrm>
            </p:grpSpPr>
            <p:sp>
              <p:nvSpPr>
                <p:cNvPr id="305" name="Freeform 23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06" name="Freeform 24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07" name="Freeform 25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08" name="Freeform 26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09" name="Freeform 27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10" name="Freeform 28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11" name="Freeform 29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12" name="Freeform 30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  <p:grpSp>
            <p:nvGrpSpPr>
              <p:cNvPr id="296" name="Group 31"/>
              <p:cNvGrpSpPr>
                <a:grpSpLocks/>
              </p:cNvGrpSpPr>
              <p:nvPr/>
            </p:nvGrpSpPr>
            <p:grpSpPr bwMode="auto">
              <a:xfrm>
                <a:off x="3527" y="1469"/>
                <a:ext cx="207" cy="52"/>
                <a:chOff x="3527" y="1469"/>
                <a:chExt cx="207" cy="52"/>
              </a:xfrm>
            </p:grpSpPr>
            <p:sp>
              <p:nvSpPr>
                <p:cNvPr id="297" name="Freeform 32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98" name="Freeform 33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99" name="Freeform 34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00" name="Freeform 35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01" name="Freeform 36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02" name="Freeform 37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03" name="Freeform 38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304" name="Freeform 39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</p:grpSp>
        <p:sp>
          <p:nvSpPr>
            <p:cNvPr id="288" name="Line 40"/>
            <p:cNvSpPr>
              <a:spLocks noChangeShapeType="1"/>
            </p:cNvSpPr>
            <p:nvPr/>
          </p:nvSpPr>
          <p:spPr bwMode="auto">
            <a:xfrm>
              <a:off x="3479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289" name="Line 41"/>
            <p:cNvSpPr>
              <a:spLocks noChangeShapeType="1"/>
            </p:cNvSpPr>
            <p:nvPr/>
          </p:nvSpPr>
          <p:spPr bwMode="auto">
            <a:xfrm>
              <a:off x="3780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290" name="Group 42"/>
            <p:cNvGrpSpPr>
              <a:grpSpLocks/>
            </p:cNvGrpSpPr>
            <p:nvPr/>
          </p:nvGrpSpPr>
          <p:grpSpPr bwMode="auto">
            <a:xfrm>
              <a:off x="3514" y="1534"/>
              <a:ext cx="231" cy="128"/>
              <a:chOff x="3514" y="1534"/>
              <a:chExt cx="231" cy="128"/>
            </a:xfrm>
          </p:grpSpPr>
          <p:sp>
            <p:nvSpPr>
              <p:cNvPr id="291" name="Freeform 43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292" name="Freeform 44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293" name="Freeform 45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294" name="Freeform 46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</p:grpSp>
      </p:grpSp>
      <p:grpSp>
        <p:nvGrpSpPr>
          <p:cNvPr id="16" name="Group 611"/>
          <p:cNvGrpSpPr>
            <a:grpSpLocks/>
          </p:cNvGrpSpPr>
          <p:nvPr/>
        </p:nvGrpSpPr>
        <p:grpSpPr bwMode="auto">
          <a:xfrm>
            <a:off x="2607657" y="4502918"/>
            <a:ext cx="2315598" cy="955514"/>
            <a:chOff x="2018" y="1570"/>
            <a:chExt cx="1412" cy="556"/>
          </a:xfrm>
        </p:grpSpPr>
        <p:sp>
          <p:nvSpPr>
            <p:cNvPr id="266" name="Oval 54"/>
            <p:cNvSpPr>
              <a:spLocks noChangeArrowheads="1"/>
            </p:cNvSpPr>
            <p:nvPr/>
          </p:nvSpPr>
          <p:spPr bwMode="auto">
            <a:xfrm>
              <a:off x="2690" y="1953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67" name="Oval 58"/>
            <p:cNvSpPr>
              <a:spLocks noChangeArrowheads="1"/>
            </p:cNvSpPr>
            <p:nvPr/>
          </p:nvSpPr>
          <p:spPr bwMode="auto">
            <a:xfrm>
              <a:off x="2522" y="1953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68" name="Oval 49"/>
            <p:cNvSpPr>
              <a:spLocks noChangeArrowheads="1"/>
            </p:cNvSpPr>
            <p:nvPr/>
          </p:nvSpPr>
          <p:spPr bwMode="auto">
            <a:xfrm>
              <a:off x="2421" y="1570"/>
              <a:ext cx="236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69" name="Oval 50"/>
            <p:cNvSpPr>
              <a:spLocks noChangeArrowheads="1"/>
            </p:cNvSpPr>
            <p:nvPr/>
          </p:nvSpPr>
          <p:spPr bwMode="auto">
            <a:xfrm>
              <a:off x="2825" y="1594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0" name="Oval 51"/>
            <p:cNvSpPr>
              <a:spLocks noChangeArrowheads="1"/>
            </p:cNvSpPr>
            <p:nvPr/>
          </p:nvSpPr>
          <p:spPr bwMode="auto">
            <a:xfrm>
              <a:off x="3027" y="1618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1" name="Oval 52"/>
            <p:cNvSpPr>
              <a:spLocks noChangeArrowheads="1"/>
            </p:cNvSpPr>
            <p:nvPr/>
          </p:nvSpPr>
          <p:spPr bwMode="auto">
            <a:xfrm>
              <a:off x="3127" y="1690"/>
              <a:ext cx="269" cy="17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2" name="Oval 53"/>
            <p:cNvSpPr>
              <a:spLocks noChangeArrowheads="1"/>
            </p:cNvSpPr>
            <p:nvPr/>
          </p:nvSpPr>
          <p:spPr bwMode="auto">
            <a:xfrm>
              <a:off x="3161" y="1810"/>
              <a:ext cx="269" cy="17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3" name="Oval 55"/>
            <p:cNvSpPr>
              <a:spLocks noChangeArrowheads="1"/>
            </p:cNvSpPr>
            <p:nvPr/>
          </p:nvSpPr>
          <p:spPr bwMode="auto">
            <a:xfrm>
              <a:off x="3027" y="1876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4" name="Oval 56"/>
            <p:cNvSpPr>
              <a:spLocks noChangeArrowheads="1"/>
            </p:cNvSpPr>
            <p:nvPr/>
          </p:nvSpPr>
          <p:spPr bwMode="auto">
            <a:xfrm>
              <a:off x="2858" y="1929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5" name="Oval 57"/>
            <p:cNvSpPr>
              <a:spLocks noChangeArrowheads="1"/>
            </p:cNvSpPr>
            <p:nvPr/>
          </p:nvSpPr>
          <p:spPr bwMode="auto">
            <a:xfrm>
              <a:off x="2623" y="1570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6" name="Oval 59"/>
            <p:cNvSpPr>
              <a:spLocks noChangeArrowheads="1"/>
            </p:cNvSpPr>
            <p:nvPr/>
          </p:nvSpPr>
          <p:spPr bwMode="auto">
            <a:xfrm>
              <a:off x="2354" y="1929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7" name="Oval 60"/>
            <p:cNvSpPr>
              <a:spLocks noChangeArrowheads="1"/>
            </p:cNvSpPr>
            <p:nvPr/>
          </p:nvSpPr>
          <p:spPr bwMode="auto">
            <a:xfrm>
              <a:off x="2186" y="1929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8" name="Oval 61"/>
            <p:cNvSpPr>
              <a:spLocks noChangeArrowheads="1"/>
            </p:cNvSpPr>
            <p:nvPr/>
          </p:nvSpPr>
          <p:spPr bwMode="auto">
            <a:xfrm>
              <a:off x="2052" y="1876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79" name="Oval 62"/>
            <p:cNvSpPr>
              <a:spLocks noChangeArrowheads="1"/>
            </p:cNvSpPr>
            <p:nvPr/>
          </p:nvSpPr>
          <p:spPr bwMode="auto">
            <a:xfrm>
              <a:off x="2220" y="1618"/>
              <a:ext cx="269" cy="17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80" name="Oval 63"/>
            <p:cNvSpPr>
              <a:spLocks noChangeArrowheads="1"/>
            </p:cNvSpPr>
            <p:nvPr/>
          </p:nvSpPr>
          <p:spPr bwMode="auto">
            <a:xfrm>
              <a:off x="2018" y="1762"/>
              <a:ext cx="269" cy="17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81" name="Oval 64"/>
            <p:cNvSpPr>
              <a:spLocks noChangeArrowheads="1"/>
            </p:cNvSpPr>
            <p:nvPr/>
          </p:nvSpPr>
          <p:spPr bwMode="auto">
            <a:xfrm>
              <a:off x="2085" y="1690"/>
              <a:ext cx="269" cy="17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282" name="Oval 65"/>
            <p:cNvSpPr>
              <a:spLocks noChangeArrowheads="1"/>
            </p:cNvSpPr>
            <p:nvPr/>
          </p:nvSpPr>
          <p:spPr bwMode="auto">
            <a:xfrm>
              <a:off x="2085" y="1618"/>
              <a:ext cx="1244" cy="479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</p:grpSp>
      <p:sp>
        <p:nvSpPr>
          <p:cNvPr id="17" name="Line 97"/>
          <p:cNvSpPr>
            <a:spLocks noChangeShapeType="1"/>
          </p:cNvSpPr>
          <p:nvPr/>
        </p:nvSpPr>
        <p:spPr bwMode="auto">
          <a:xfrm flipV="1">
            <a:off x="5910709" y="2821886"/>
            <a:ext cx="991098" cy="59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grpSp>
        <p:nvGrpSpPr>
          <p:cNvPr id="19" name="Group 576"/>
          <p:cNvGrpSpPr>
            <a:grpSpLocks/>
          </p:cNvGrpSpPr>
          <p:nvPr/>
        </p:nvGrpSpPr>
        <p:grpSpPr bwMode="auto">
          <a:xfrm>
            <a:off x="2525673" y="2487176"/>
            <a:ext cx="2383007" cy="809663"/>
            <a:chOff x="2519" y="1028"/>
            <a:chExt cx="1308" cy="433"/>
          </a:xfrm>
        </p:grpSpPr>
        <p:grpSp>
          <p:nvGrpSpPr>
            <p:cNvPr id="247" name="Group 575"/>
            <p:cNvGrpSpPr>
              <a:grpSpLocks/>
            </p:cNvGrpSpPr>
            <p:nvPr/>
          </p:nvGrpSpPr>
          <p:grpSpPr bwMode="auto">
            <a:xfrm>
              <a:off x="2519" y="1028"/>
              <a:ext cx="1285" cy="433"/>
              <a:chOff x="1904" y="863"/>
              <a:chExt cx="1898" cy="595"/>
            </a:xfrm>
          </p:grpSpPr>
          <p:sp>
            <p:nvSpPr>
              <p:cNvPr id="249" name="Oval 100"/>
              <p:cNvSpPr>
                <a:spLocks noChangeArrowheads="1"/>
              </p:cNvSpPr>
              <p:nvPr/>
            </p:nvSpPr>
            <p:spPr bwMode="auto">
              <a:xfrm>
                <a:off x="2446" y="863"/>
                <a:ext cx="316" cy="20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0" name="Oval 101"/>
              <p:cNvSpPr>
                <a:spLocks noChangeArrowheads="1"/>
              </p:cNvSpPr>
              <p:nvPr/>
            </p:nvSpPr>
            <p:spPr bwMode="auto">
              <a:xfrm>
                <a:off x="2988" y="888"/>
                <a:ext cx="362" cy="18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1" name="Oval 102"/>
              <p:cNvSpPr>
                <a:spLocks noChangeArrowheads="1"/>
              </p:cNvSpPr>
              <p:nvPr/>
            </p:nvSpPr>
            <p:spPr bwMode="auto">
              <a:xfrm>
                <a:off x="3260" y="914"/>
                <a:ext cx="362" cy="184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2" name="Oval 103"/>
              <p:cNvSpPr>
                <a:spLocks noChangeArrowheads="1"/>
              </p:cNvSpPr>
              <p:nvPr/>
            </p:nvSpPr>
            <p:spPr bwMode="auto">
              <a:xfrm>
                <a:off x="3396" y="990"/>
                <a:ext cx="360" cy="18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3" name="Oval 104"/>
              <p:cNvSpPr>
                <a:spLocks noChangeArrowheads="1"/>
              </p:cNvSpPr>
              <p:nvPr/>
            </p:nvSpPr>
            <p:spPr bwMode="auto">
              <a:xfrm>
                <a:off x="3440" y="1120"/>
                <a:ext cx="362" cy="184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4" name="Oval 105"/>
              <p:cNvSpPr>
                <a:spLocks noChangeArrowheads="1"/>
              </p:cNvSpPr>
              <p:nvPr/>
            </p:nvSpPr>
            <p:spPr bwMode="auto">
              <a:xfrm>
                <a:off x="2808" y="1273"/>
                <a:ext cx="362" cy="18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5" name="Oval 106"/>
              <p:cNvSpPr>
                <a:spLocks noChangeArrowheads="1"/>
              </p:cNvSpPr>
              <p:nvPr/>
            </p:nvSpPr>
            <p:spPr bwMode="auto">
              <a:xfrm>
                <a:off x="3260" y="1192"/>
                <a:ext cx="362" cy="184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6" name="Oval 107"/>
              <p:cNvSpPr>
                <a:spLocks noChangeArrowheads="1"/>
              </p:cNvSpPr>
              <p:nvPr/>
            </p:nvSpPr>
            <p:spPr bwMode="auto">
              <a:xfrm>
                <a:off x="3033" y="1246"/>
                <a:ext cx="363" cy="18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7" name="Oval 108"/>
              <p:cNvSpPr>
                <a:spLocks noChangeArrowheads="1"/>
              </p:cNvSpPr>
              <p:nvPr/>
            </p:nvSpPr>
            <p:spPr bwMode="auto">
              <a:xfrm>
                <a:off x="2718" y="863"/>
                <a:ext cx="360" cy="184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8" name="Oval 109"/>
              <p:cNvSpPr>
                <a:spLocks noChangeArrowheads="1"/>
              </p:cNvSpPr>
              <p:nvPr/>
            </p:nvSpPr>
            <p:spPr bwMode="auto">
              <a:xfrm>
                <a:off x="2581" y="1273"/>
                <a:ext cx="363" cy="18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59" name="Oval 110"/>
              <p:cNvSpPr>
                <a:spLocks noChangeArrowheads="1"/>
              </p:cNvSpPr>
              <p:nvPr/>
            </p:nvSpPr>
            <p:spPr bwMode="auto">
              <a:xfrm>
                <a:off x="2356" y="1246"/>
                <a:ext cx="362" cy="18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60" name="Oval 111"/>
              <p:cNvSpPr>
                <a:spLocks noChangeArrowheads="1"/>
              </p:cNvSpPr>
              <p:nvPr/>
            </p:nvSpPr>
            <p:spPr bwMode="auto">
              <a:xfrm>
                <a:off x="2129" y="1246"/>
                <a:ext cx="363" cy="186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61" name="Oval 112"/>
              <p:cNvSpPr>
                <a:spLocks noChangeArrowheads="1"/>
              </p:cNvSpPr>
              <p:nvPr/>
            </p:nvSpPr>
            <p:spPr bwMode="auto">
              <a:xfrm>
                <a:off x="1950" y="1192"/>
                <a:ext cx="360" cy="184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62" name="Oval 113"/>
              <p:cNvSpPr>
                <a:spLocks noChangeArrowheads="1"/>
              </p:cNvSpPr>
              <p:nvPr/>
            </p:nvSpPr>
            <p:spPr bwMode="auto">
              <a:xfrm>
                <a:off x="2176" y="914"/>
                <a:ext cx="360" cy="184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63" name="Oval 114"/>
              <p:cNvSpPr>
                <a:spLocks noChangeArrowheads="1"/>
              </p:cNvSpPr>
              <p:nvPr/>
            </p:nvSpPr>
            <p:spPr bwMode="auto">
              <a:xfrm>
                <a:off x="1904" y="1068"/>
                <a:ext cx="362" cy="18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64" name="Oval 115"/>
              <p:cNvSpPr>
                <a:spLocks noChangeArrowheads="1"/>
              </p:cNvSpPr>
              <p:nvPr/>
            </p:nvSpPr>
            <p:spPr bwMode="auto">
              <a:xfrm>
                <a:off x="1994" y="990"/>
                <a:ext cx="362" cy="185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  <p:sp>
            <p:nvSpPr>
              <p:cNvPr id="265" name="Oval 116"/>
              <p:cNvSpPr>
                <a:spLocks noChangeArrowheads="1"/>
              </p:cNvSpPr>
              <p:nvPr/>
            </p:nvSpPr>
            <p:spPr bwMode="auto">
              <a:xfrm>
                <a:off x="1994" y="914"/>
                <a:ext cx="1673" cy="511"/>
              </a:xfrm>
              <a:prstGeom prst="ellipse">
                <a:avLst/>
              </a:prstGeom>
              <a:solidFill>
                <a:schemeClr val="bg1"/>
              </a:solidFill>
              <a:ln w="158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000"/>
              </a:p>
            </p:txBody>
          </p:sp>
        </p:grpSp>
        <p:sp>
          <p:nvSpPr>
            <p:cNvPr id="248" name="Text Box 117"/>
            <p:cNvSpPr txBox="1">
              <a:spLocks noChangeArrowheads="1"/>
            </p:cNvSpPr>
            <p:nvPr/>
          </p:nvSpPr>
          <p:spPr bwMode="auto">
            <a:xfrm>
              <a:off x="2538" y="1087"/>
              <a:ext cx="1289" cy="244"/>
            </a:xfrm>
            <a:prstGeom prst="rect">
              <a:avLst/>
            </a:prstGeom>
            <a:solidFill>
              <a:srgbClr val="99FFCC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b="1">
                  <a:solidFill>
                    <a:srgbClr val="0066FF"/>
                  </a:solidFill>
                  <a:latin typeface="Arial" charset="0"/>
                  <a:ea typeface="돋움" pitchFamily="50" charset="-127"/>
                </a:rPr>
                <a:t>KREONET</a:t>
              </a:r>
            </a:p>
          </p:txBody>
        </p:sp>
      </p:grpSp>
      <p:grpSp>
        <p:nvGrpSpPr>
          <p:cNvPr id="20" name="Group 149"/>
          <p:cNvGrpSpPr>
            <a:grpSpLocks/>
          </p:cNvGrpSpPr>
          <p:nvPr/>
        </p:nvGrpSpPr>
        <p:grpSpPr bwMode="auto">
          <a:xfrm>
            <a:off x="4671837" y="4753483"/>
            <a:ext cx="511946" cy="319751"/>
            <a:chOff x="3479" y="1460"/>
            <a:chExt cx="302" cy="219"/>
          </a:xfrm>
        </p:grpSpPr>
        <p:sp>
          <p:nvSpPr>
            <p:cNvPr id="217" name="Oval 150"/>
            <p:cNvSpPr>
              <a:spLocks noChangeArrowheads="1"/>
            </p:cNvSpPr>
            <p:nvPr/>
          </p:nvSpPr>
          <p:spPr bwMode="auto">
            <a:xfrm>
              <a:off x="3480" y="1610"/>
              <a:ext cx="301" cy="69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218" name="Rectangle 151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219" name="Rectangle 152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220" name="Oval 153"/>
            <p:cNvSpPr>
              <a:spLocks noChangeArrowheads="1"/>
            </p:cNvSpPr>
            <p:nvPr/>
          </p:nvSpPr>
          <p:spPr bwMode="auto">
            <a:xfrm>
              <a:off x="3480" y="1460"/>
              <a:ext cx="301" cy="69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221" name="Group 154"/>
            <p:cNvGrpSpPr>
              <a:grpSpLocks/>
            </p:cNvGrpSpPr>
            <p:nvPr/>
          </p:nvGrpSpPr>
          <p:grpSpPr bwMode="auto">
            <a:xfrm>
              <a:off x="3525" y="1468"/>
              <a:ext cx="209" cy="53"/>
              <a:chOff x="3525" y="1468"/>
              <a:chExt cx="209" cy="53"/>
            </a:xfrm>
          </p:grpSpPr>
          <p:grpSp>
            <p:nvGrpSpPr>
              <p:cNvPr id="229" name="Group 155"/>
              <p:cNvGrpSpPr>
                <a:grpSpLocks/>
              </p:cNvGrpSpPr>
              <p:nvPr/>
            </p:nvGrpSpPr>
            <p:grpSpPr bwMode="auto">
              <a:xfrm>
                <a:off x="3525" y="1468"/>
                <a:ext cx="207" cy="52"/>
                <a:chOff x="3525" y="1468"/>
                <a:chExt cx="207" cy="52"/>
              </a:xfrm>
            </p:grpSpPr>
            <p:sp>
              <p:nvSpPr>
                <p:cNvPr id="239" name="Freeform 156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40" name="Freeform 157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41" name="Freeform 158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42" name="Freeform 159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43" name="Freeform 160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44" name="Freeform 161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45" name="Freeform 162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46" name="Freeform 163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  <p:grpSp>
            <p:nvGrpSpPr>
              <p:cNvPr id="230" name="Group 164"/>
              <p:cNvGrpSpPr>
                <a:grpSpLocks/>
              </p:cNvGrpSpPr>
              <p:nvPr/>
            </p:nvGrpSpPr>
            <p:grpSpPr bwMode="auto">
              <a:xfrm>
                <a:off x="3527" y="1469"/>
                <a:ext cx="207" cy="52"/>
                <a:chOff x="3527" y="1469"/>
                <a:chExt cx="207" cy="52"/>
              </a:xfrm>
            </p:grpSpPr>
            <p:sp>
              <p:nvSpPr>
                <p:cNvPr id="231" name="Freeform 165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32" name="Freeform 166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33" name="Freeform 167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34" name="Freeform 168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35" name="Freeform 169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36" name="Freeform 170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37" name="Freeform 171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38" name="Freeform 172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</p:grpSp>
        <p:sp>
          <p:nvSpPr>
            <p:cNvPr id="222" name="Line 173"/>
            <p:cNvSpPr>
              <a:spLocks noChangeShapeType="1"/>
            </p:cNvSpPr>
            <p:nvPr/>
          </p:nvSpPr>
          <p:spPr bwMode="auto">
            <a:xfrm>
              <a:off x="3479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223" name="Line 174"/>
            <p:cNvSpPr>
              <a:spLocks noChangeShapeType="1"/>
            </p:cNvSpPr>
            <p:nvPr/>
          </p:nvSpPr>
          <p:spPr bwMode="auto">
            <a:xfrm>
              <a:off x="3780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224" name="Group 175"/>
            <p:cNvGrpSpPr>
              <a:grpSpLocks/>
            </p:cNvGrpSpPr>
            <p:nvPr/>
          </p:nvGrpSpPr>
          <p:grpSpPr bwMode="auto">
            <a:xfrm>
              <a:off x="3514" y="1534"/>
              <a:ext cx="231" cy="128"/>
              <a:chOff x="3514" y="1534"/>
              <a:chExt cx="231" cy="128"/>
            </a:xfrm>
          </p:grpSpPr>
          <p:sp>
            <p:nvSpPr>
              <p:cNvPr id="225" name="Freeform 176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226" name="Freeform 177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227" name="Freeform 178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228" name="Freeform 179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</p:grpSp>
      </p:grpSp>
      <p:grpSp>
        <p:nvGrpSpPr>
          <p:cNvPr id="21" name="Group 180"/>
          <p:cNvGrpSpPr>
            <a:grpSpLocks/>
          </p:cNvGrpSpPr>
          <p:nvPr/>
        </p:nvGrpSpPr>
        <p:grpSpPr bwMode="auto">
          <a:xfrm>
            <a:off x="5497144" y="3334236"/>
            <a:ext cx="511946" cy="284223"/>
            <a:chOff x="3479" y="1460"/>
            <a:chExt cx="302" cy="219"/>
          </a:xfrm>
        </p:grpSpPr>
        <p:sp>
          <p:nvSpPr>
            <p:cNvPr id="187" name="Oval 181"/>
            <p:cNvSpPr>
              <a:spLocks noChangeArrowheads="1"/>
            </p:cNvSpPr>
            <p:nvPr/>
          </p:nvSpPr>
          <p:spPr bwMode="auto">
            <a:xfrm>
              <a:off x="3480" y="1610"/>
              <a:ext cx="301" cy="69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88" name="Rectangle 182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89" name="Rectangle 183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90" name="Oval 184"/>
            <p:cNvSpPr>
              <a:spLocks noChangeArrowheads="1"/>
            </p:cNvSpPr>
            <p:nvPr/>
          </p:nvSpPr>
          <p:spPr bwMode="auto">
            <a:xfrm>
              <a:off x="3480" y="1460"/>
              <a:ext cx="301" cy="69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191" name="Group 185"/>
            <p:cNvGrpSpPr>
              <a:grpSpLocks/>
            </p:cNvGrpSpPr>
            <p:nvPr/>
          </p:nvGrpSpPr>
          <p:grpSpPr bwMode="auto">
            <a:xfrm>
              <a:off x="3525" y="1468"/>
              <a:ext cx="209" cy="53"/>
              <a:chOff x="3525" y="1468"/>
              <a:chExt cx="209" cy="53"/>
            </a:xfrm>
          </p:grpSpPr>
          <p:grpSp>
            <p:nvGrpSpPr>
              <p:cNvPr id="199" name="Group 186"/>
              <p:cNvGrpSpPr>
                <a:grpSpLocks/>
              </p:cNvGrpSpPr>
              <p:nvPr/>
            </p:nvGrpSpPr>
            <p:grpSpPr bwMode="auto">
              <a:xfrm>
                <a:off x="3525" y="1468"/>
                <a:ext cx="207" cy="52"/>
                <a:chOff x="3525" y="1468"/>
                <a:chExt cx="207" cy="52"/>
              </a:xfrm>
            </p:grpSpPr>
            <p:sp>
              <p:nvSpPr>
                <p:cNvPr id="209" name="Freeform 187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10" name="Freeform 188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11" name="Freeform 189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12" name="Freeform 190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13" name="Freeform 191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14" name="Freeform 192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15" name="Freeform 193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16" name="Freeform 194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  <p:grpSp>
            <p:nvGrpSpPr>
              <p:cNvPr id="200" name="Group 195"/>
              <p:cNvGrpSpPr>
                <a:grpSpLocks/>
              </p:cNvGrpSpPr>
              <p:nvPr/>
            </p:nvGrpSpPr>
            <p:grpSpPr bwMode="auto">
              <a:xfrm>
                <a:off x="3527" y="1469"/>
                <a:ext cx="207" cy="52"/>
                <a:chOff x="3527" y="1469"/>
                <a:chExt cx="207" cy="52"/>
              </a:xfrm>
            </p:grpSpPr>
            <p:sp>
              <p:nvSpPr>
                <p:cNvPr id="201" name="Freeform 196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02" name="Freeform 197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03" name="Freeform 198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04" name="Freeform 199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05" name="Freeform 200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06" name="Freeform 201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07" name="Freeform 202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208" name="Freeform 203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</p:grpSp>
        <p:sp>
          <p:nvSpPr>
            <p:cNvPr id="192" name="Line 204"/>
            <p:cNvSpPr>
              <a:spLocks noChangeShapeType="1"/>
            </p:cNvSpPr>
            <p:nvPr/>
          </p:nvSpPr>
          <p:spPr bwMode="auto">
            <a:xfrm>
              <a:off x="3479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93" name="Line 205"/>
            <p:cNvSpPr>
              <a:spLocks noChangeShapeType="1"/>
            </p:cNvSpPr>
            <p:nvPr/>
          </p:nvSpPr>
          <p:spPr bwMode="auto">
            <a:xfrm>
              <a:off x="3780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194" name="Group 206"/>
            <p:cNvGrpSpPr>
              <a:grpSpLocks/>
            </p:cNvGrpSpPr>
            <p:nvPr/>
          </p:nvGrpSpPr>
          <p:grpSpPr bwMode="auto">
            <a:xfrm>
              <a:off x="3514" y="1534"/>
              <a:ext cx="231" cy="128"/>
              <a:chOff x="3514" y="1534"/>
              <a:chExt cx="231" cy="128"/>
            </a:xfrm>
          </p:grpSpPr>
          <p:sp>
            <p:nvSpPr>
              <p:cNvPr id="195" name="Freeform 207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196" name="Freeform 208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197" name="Freeform 209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198" name="Freeform 210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</p:grpSp>
      </p:grpSp>
      <p:sp>
        <p:nvSpPr>
          <p:cNvPr id="22" name="Freeform 214"/>
          <p:cNvSpPr>
            <a:spLocks/>
          </p:cNvSpPr>
          <p:nvPr/>
        </p:nvSpPr>
        <p:spPr bwMode="auto">
          <a:xfrm flipH="1">
            <a:off x="7067597" y="4179427"/>
            <a:ext cx="767008" cy="710558"/>
          </a:xfrm>
          <a:custGeom>
            <a:avLst/>
            <a:gdLst>
              <a:gd name="T0" fmla="*/ 0 w 701"/>
              <a:gd name="T1" fmla="*/ 380 h 200"/>
              <a:gd name="T2" fmla="*/ 231 w 701"/>
              <a:gd name="T3" fmla="*/ 70 h 200"/>
              <a:gd name="T4" fmla="*/ 221 w 701"/>
              <a:gd name="T5" fmla="*/ 218 h 200"/>
              <a:gd name="T6" fmla="*/ 421 w 701"/>
              <a:gd name="T7" fmla="*/ 0 h 200"/>
              <a:gd name="T8" fmla="*/ 190 w 701"/>
              <a:gd name="T9" fmla="*/ 304 h 200"/>
              <a:gd name="T10" fmla="*/ 200 w 701"/>
              <a:gd name="T11" fmla="*/ 158 h 200"/>
              <a:gd name="T12" fmla="*/ 0 w 701"/>
              <a:gd name="T13" fmla="*/ 380 h 2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1"/>
              <a:gd name="T22" fmla="*/ 0 h 200"/>
              <a:gd name="T23" fmla="*/ 701 w 701"/>
              <a:gd name="T24" fmla="*/ 200 h 2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1" h="200">
                <a:moveTo>
                  <a:pt x="0" y="200"/>
                </a:moveTo>
                <a:lnTo>
                  <a:pt x="384" y="37"/>
                </a:lnTo>
                <a:lnTo>
                  <a:pt x="368" y="115"/>
                </a:lnTo>
                <a:lnTo>
                  <a:pt x="701" y="0"/>
                </a:lnTo>
                <a:lnTo>
                  <a:pt x="317" y="160"/>
                </a:lnTo>
                <a:lnTo>
                  <a:pt x="333" y="83"/>
                </a:lnTo>
                <a:lnTo>
                  <a:pt x="0" y="200"/>
                </a:lnTo>
                <a:close/>
              </a:path>
            </a:pathLst>
          </a:custGeom>
          <a:solidFill>
            <a:srgbClr val="FF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23" name="Freeform 215"/>
          <p:cNvSpPr>
            <a:spLocks/>
          </p:cNvSpPr>
          <p:nvPr/>
        </p:nvSpPr>
        <p:spPr bwMode="auto">
          <a:xfrm flipH="1">
            <a:off x="7149581" y="2144986"/>
            <a:ext cx="803445" cy="727387"/>
          </a:xfrm>
          <a:custGeom>
            <a:avLst/>
            <a:gdLst>
              <a:gd name="T0" fmla="*/ 0 w 701"/>
              <a:gd name="T1" fmla="*/ 389 h 200"/>
              <a:gd name="T2" fmla="*/ 242 w 701"/>
              <a:gd name="T3" fmla="*/ 72 h 200"/>
              <a:gd name="T4" fmla="*/ 232 w 701"/>
              <a:gd name="T5" fmla="*/ 224 h 200"/>
              <a:gd name="T6" fmla="*/ 441 w 701"/>
              <a:gd name="T7" fmla="*/ 0 h 200"/>
              <a:gd name="T8" fmla="*/ 199 w 701"/>
              <a:gd name="T9" fmla="*/ 311 h 200"/>
              <a:gd name="T10" fmla="*/ 209 w 701"/>
              <a:gd name="T11" fmla="*/ 161 h 200"/>
              <a:gd name="T12" fmla="*/ 0 w 701"/>
              <a:gd name="T13" fmla="*/ 389 h 2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1"/>
              <a:gd name="T22" fmla="*/ 0 h 200"/>
              <a:gd name="T23" fmla="*/ 701 w 701"/>
              <a:gd name="T24" fmla="*/ 200 h 2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1" h="200">
                <a:moveTo>
                  <a:pt x="0" y="200"/>
                </a:moveTo>
                <a:lnTo>
                  <a:pt x="384" y="37"/>
                </a:lnTo>
                <a:lnTo>
                  <a:pt x="368" y="115"/>
                </a:lnTo>
                <a:lnTo>
                  <a:pt x="701" y="0"/>
                </a:lnTo>
                <a:lnTo>
                  <a:pt x="317" y="160"/>
                </a:lnTo>
                <a:lnTo>
                  <a:pt x="333" y="83"/>
                </a:lnTo>
                <a:lnTo>
                  <a:pt x="0" y="200"/>
                </a:lnTo>
                <a:close/>
              </a:path>
            </a:pathLst>
          </a:custGeom>
          <a:solidFill>
            <a:srgbClr val="FF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24" name="Text Box 216"/>
          <p:cNvSpPr txBox="1">
            <a:spLocks noChangeArrowheads="1"/>
          </p:cNvSpPr>
          <p:nvPr/>
        </p:nvSpPr>
        <p:spPr bwMode="auto">
          <a:xfrm>
            <a:off x="5331354" y="5297621"/>
            <a:ext cx="845348" cy="30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latinLnBrk="0" hangingPunct="0"/>
            <a:r>
              <a:rPr kumimoji="0" lang="en-US" altLang="ko-KR" sz="1400" b="1">
                <a:solidFill>
                  <a:srgbClr val="000000"/>
                </a:solidFill>
                <a:latin typeface="Arial" charset="0"/>
                <a:ea typeface="돋움" pitchFamily="50" charset="-127"/>
              </a:rPr>
              <a:t>ACR</a:t>
            </a:r>
          </a:p>
        </p:txBody>
      </p:sp>
      <p:sp>
        <p:nvSpPr>
          <p:cNvPr id="25" name="Line 217"/>
          <p:cNvSpPr>
            <a:spLocks noChangeShapeType="1"/>
          </p:cNvSpPr>
          <p:nvPr/>
        </p:nvSpPr>
        <p:spPr bwMode="auto">
          <a:xfrm flipH="1" flipV="1">
            <a:off x="1949962" y="2737741"/>
            <a:ext cx="572067" cy="1682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26" name="Text Box 219"/>
          <p:cNvSpPr txBox="1">
            <a:spLocks noChangeArrowheads="1"/>
          </p:cNvSpPr>
          <p:nvPr/>
        </p:nvSpPr>
        <p:spPr bwMode="auto">
          <a:xfrm>
            <a:off x="3199765" y="4688037"/>
            <a:ext cx="1107698" cy="55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b="1">
                <a:solidFill>
                  <a:srgbClr val="4D4D4D"/>
                </a:solidFill>
                <a:latin typeface="Arial" charset="0"/>
                <a:ea typeface="돋움" pitchFamily="50" charset="-127"/>
              </a:rPr>
              <a:t>KT’s</a:t>
            </a:r>
          </a:p>
          <a:p>
            <a:pPr algn="ctr"/>
            <a:r>
              <a:rPr lang="en-US" altLang="ko-KR" sz="1400" b="1">
                <a:solidFill>
                  <a:srgbClr val="4D4D4D"/>
                </a:solidFill>
                <a:latin typeface="Arial" charset="0"/>
                <a:ea typeface="돋움" pitchFamily="50" charset="-127"/>
              </a:rPr>
              <a:t>IP Network</a:t>
            </a:r>
          </a:p>
        </p:txBody>
      </p:sp>
      <p:grpSp>
        <p:nvGrpSpPr>
          <p:cNvPr id="27" name="Group 220"/>
          <p:cNvGrpSpPr>
            <a:grpSpLocks/>
          </p:cNvGrpSpPr>
          <p:nvPr/>
        </p:nvGrpSpPr>
        <p:grpSpPr bwMode="auto">
          <a:xfrm>
            <a:off x="6930957" y="5194777"/>
            <a:ext cx="340690" cy="731127"/>
            <a:chOff x="2494" y="1471"/>
            <a:chExt cx="1316" cy="2289"/>
          </a:xfrm>
        </p:grpSpPr>
        <p:sp>
          <p:nvSpPr>
            <p:cNvPr id="168" name="Freeform 221"/>
            <p:cNvSpPr>
              <a:spLocks/>
            </p:cNvSpPr>
            <p:nvPr/>
          </p:nvSpPr>
          <p:spPr bwMode="auto">
            <a:xfrm>
              <a:off x="2494" y="3386"/>
              <a:ext cx="1316" cy="187"/>
            </a:xfrm>
            <a:custGeom>
              <a:avLst/>
              <a:gdLst>
                <a:gd name="T0" fmla="*/ 0 w 399"/>
                <a:gd name="T1" fmla="*/ 187 h 101"/>
                <a:gd name="T2" fmla="*/ 660 w 399"/>
                <a:gd name="T3" fmla="*/ 0 h 101"/>
                <a:gd name="T4" fmla="*/ 1316 w 399"/>
                <a:gd name="T5" fmla="*/ 187 h 101"/>
                <a:gd name="T6" fmla="*/ 0 60000 65536"/>
                <a:gd name="T7" fmla="*/ 0 60000 65536"/>
                <a:gd name="T8" fmla="*/ 0 60000 65536"/>
                <a:gd name="T9" fmla="*/ 0 w 399"/>
                <a:gd name="T10" fmla="*/ 0 h 101"/>
                <a:gd name="T11" fmla="*/ 399 w 399"/>
                <a:gd name="T12" fmla="*/ 101 h 1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9" h="101">
                  <a:moveTo>
                    <a:pt x="0" y="101"/>
                  </a:moveTo>
                  <a:lnTo>
                    <a:pt x="200" y="0"/>
                  </a:lnTo>
                  <a:lnTo>
                    <a:pt x="399" y="101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69" name="Freeform 222"/>
            <p:cNvSpPr>
              <a:spLocks/>
            </p:cNvSpPr>
            <p:nvPr/>
          </p:nvSpPr>
          <p:spPr bwMode="auto">
            <a:xfrm>
              <a:off x="2494" y="1514"/>
              <a:ext cx="1316" cy="2246"/>
            </a:xfrm>
            <a:custGeom>
              <a:avLst/>
              <a:gdLst>
                <a:gd name="T0" fmla="*/ 660 w 399"/>
                <a:gd name="T1" fmla="*/ 0 h 1200"/>
                <a:gd name="T2" fmla="*/ 660 w 399"/>
                <a:gd name="T3" fmla="*/ 2246 h 1200"/>
                <a:gd name="T4" fmla="*/ 0 w 399"/>
                <a:gd name="T5" fmla="*/ 2061 h 1200"/>
                <a:gd name="T6" fmla="*/ 660 w 399"/>
                <a:gd name="T7" fmla="*/ 0 h 1200"/>
                <a:gd name="T8" fmla="*/ 1316 w 399"/>
                <a:gd name="T9" fmla="*/ 2061 h 1200"/>
                <a:gd name="T10" fmla="*/ 660 w 399"/>
                <a:gd name="T11" fmla="*/ 2246 h 12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9"/>
                <a:gd name="T19" fmla="*/ 0 h 1200"/>
                <a:gd name="T20" fmla="*/ 399 w 399"/>
                <a:gd name="T21" fmla="*/ 1200 h 12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9" h="1200">
                  <a:moveTo>
                    <a:pt x="200" y="0"/>
                  </a:moveTo>
                  <a:lnTo>
                    <a:pt x="200" y="1200"/>
                  </a:lnTo>
                  <a:lnTo>
                    <a:pt x="0" y="1101"/>
                  </a:lnTo>
                  <a:lnTo>
                    <a:pt x="200" y="0"/>
                  </a:lnTo>
                  <a:lnTo>
                    <a:pt x="399" y="1101"/>
                  </a:lnTo>
                  <a:lnTo>
                    <a:pt x="200" y="120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0" name="Freeform 223"/>
            <p:cNvSpPr>
              <a:spLocks/>
            </p:cNvSpPr>
            <p:nvPr/>
          </p:nvSpPr>
          <p:spPr bwMode="auto">
            <a:xfrm>
              <a:off x="2988" y="2028"/>
              <a:ext cx="329" cy="52"/>
            </a:xfrm>
            <a:custGeom>
              <a:avLst/>
              <a:gdLst>
                <a:gd name="T0" fmla="*/ 0 w 101"/>
                <a:gd name="T1" fmla="*/ 0 h 27"/>
                <a:gd name="T2" fmla="*/ 166 w 101"/>
                <a:gd name="T3" fmla="*/ 52 h 27"/>
                <a:gd name="T4" fmla="*/ 329 w 101"/>
                <a:gd name="T5" fmla="*/ 0 h 27"/>
                <a:gd name="T6" fmla="*/ 0 60000 65536"/>
                <a:gd name="T7" fmla="*/ 0 60000 65536"/>
                <a:gd name="T8" fmla="*/ 0 60000 65536"/>
                <a:gd name="T9" fmla="*/ 0 w 101"/>
                <a:gd name="T10" fmla="*/ 0 h 27"/>
                <a:gd name="T11" fmla="*/ 101 w 101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" h="27">
                  <a:moveTo>
                    <a:pt x="0" y="0"/>
                  </a:moveTo>
                  <a:lnTo>
                    <a:pt x="51" y="27"/>
                  </a:lnTo>
                  <a:lnTo>
                    <a:pt x="101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1" name="Freeform 224"/>
            <p:cNvSpPr>
              <a:spLocks/>
            </p:cNvSpPr>
            <p:nvPr/>
          </p:nvSpPr>
          <p:spPr bwMode="auto">
            <a:xfrm>
              <a:off x="2930" y="2202"/>
              <a:ext cx="436" cy="60"/>
            </a:xfrm>
            <a:custGeom>
              <a:avLst/>
              <a:gdLst>
                <a:gd name="T0" fmla="*/ 0 w 133"/>
                <a:gd name="T1" fmla="*/ 0 h 32"/>
                <a:gd name="T2" fmla="*/ 220 w 133"/>
                <a:gd name="T3" fmla="*/ 60 h 32"/>
                <a:gd name="T4" fmla="*/ 436 w 133"/>
                <a:gd name="T5" fmla="*/ 0 h 32"/>
                <a:gd name="T6" fmla="*/ 0 60000 65536"/>
                <a:gd name="T7" fmla="*/ 0 60000 65536"/>
                <a:gd name="T8" fmla="*/ 0 60000 65536"/>
                <a:gd name="T9" fmla="*/ 0 w 133"/>
                <a:gd name="T10" fmla="*/ 0 h 32"/>
                <a:gd name="T11" fmla="*/ 133 w 133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" h="32">
                  <a:moveTo>
                    <a:pt x="0" y="0"/>
                  </a:moveTo>
                  <a:lnTo>
                    <a:pt x="67" y="32"/>
                  </a:lnTo>
                  <a:lnTo>
                    <a:pt x="133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2" name="Freeform 225"/>
            <p:cNvSpPr>
              <a:spLocks/>
            </p:cNvSpPr>
            <p:nvPr/>
          </p:nvSpPr>
          <p:spPr bwMode="auto">
            <a:xfrm>
              <a:off x="2881" y="2370"/>
              <a:ext cx="534" cy="84"/>
            </a:xfrm>
            <a:custGeom>
              <a:avLst/>
              <a:gdLst>
                <a:gd name="T0" fmla="*/ 0 w 163"/>
                <a:gd name="T1" fmla="*/ 5 h 46"/>
                <a:gd name="T2" fmla="*/ 272 w 163"/>
                <a:gd name="T3" fmla="*/ 84 h 46"/>
                <a:gd name="T4" fmla="*/ 534 w 163"/>
                <a:gd name="T5" fmla="*/ 0 h 46"/>
                <a:gd name="T6" fmla="*/ 0 60000 65536"/>
                <a:gd name="T7" fmla="*/ 0 60000 65536"/>
                <a:gd name="T8" fmla="*/ 0 60000 65536"/>
                <a:gd name="T9" fmla="*/ 0 w 163"/>
                <a:gd name="T10" fmla="*/ 0 h 46"/>
                <a:gd name="T11" fmla="*/ 163 w 163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" h="46">
                  <a:moveTo>
                    <a:pt x="0" y="3"/>
                  </a:moveTo>
                  <a:lnTo>
                    <a:pt x="83" y="46"/>
                  </a:lnTo>
                  <a:lnTo>
                    <a:pt x="163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3" name="Freeform 226"/>
            <p:cNvSpPr>
              <a:spLocks/>
            </p:cNvSpPr>
            <p:nvPr/>
          </p:nvSpPr>
          <p:spPr bwMode="auto">
            <a:xfrm>
              <a:off x="2815" y="2543"/>
              <a:ext cx="658" cy="94"/>
            </a:xfrm>
            <a:custGeom>
              <a:avLst/>
              <a:gdLst>
                <a:gd name="T0" fmla="*/ 0 w 200"/>
                <a:gd name="T1" fmla="*/ 0 h 50"/>
                <a:gd name="T2" fmla="*/ 336 w 200"/>
                <a:gd name="T3" fmla="*/ 94 h 50"/>
                <a:gd name="T4" fmla="*/ 658 w 200"/>
                <a:gd name="T5" fmla="*/ 0 h 50"/>
                <a:gd name="T6" fmla="*/ 0 60000 65536"/>
                <a:gd name="T7" fmla="*/ 0 60000 65536"/>
                <a:gd name="T8" fmla="*/ 0 60000 65536"/>
                <a:gd name="T9" fmla="*/ 0 w 200"/>
                <a:gd name="T10" fmla="*/ 0 h 50"/>
                <a:gd name="T11" fmla="*/ 200 w 200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50">
                  <a:moveTo>
                    <a:pt x="0" y="0"/>
                  </a:moveTo>
                  <a:lnTo>
                    <a:pt x="102" y="50"/>
                  </a:lnTo>
                  <a:lnTo>
                    <a:pt x="200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4" name="Freeform 227"/>
            <p:cNvSpPr>
              <a:spLocks/>
            </p:cNvSpPr>
            <p:nvPr/>
          </p:nvSpPr>
          <p:spPr bwMode="auto">
            <a:xfrm>
              <a:off x="2765" y="2716"/>
              <a:ext cx="774" cy="113"/>
            </a:xfrm>
            <a:custGeom>
              <a:avLst/>
              <a:gdLst>
                <a:gd name="T0" fmla="*/ 0 w 235"/>
                <a:gd name="T1" fmla="*/ 0 h 58"/>
                <a:gd name="T2" fmla="*/ 389 w 235"/>
                <a:gd name="T3" fmla="*/ 113 h 58"/>
                <a:gd name="T4" fmla="*/ 774 w 235"/>
                <a:gd name="T5" fmla="*/ 0 h 58"/>
                <a:gd name="T6" fmla="*/ 0 60000 65536"/>
                <a:gd name="T7" fmla="*/ 0 60000 65536"/>
                <a:gd name="T8" fmla="*/ 0 60000 65536"/>
                <a:gd name="T9" fmla="*/ 0 w 235"/>
                <a:gd name="T10" fmla="*/ 0 h 58"/>
                <a:gd name="T11" fmla="*/ 235 w 235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58">
                  <a:moveTo>
                    <a:pt x="0" y="0"/>
                  </a:moveTo>
                  <a:lnTo>
                    <a:pt x="118" y="58"/>
                  </a:lnTo>
                  <a:lnTo>
                    <a:pt x="23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5" name="Freeform 228"/>
            <p:cNvSpPr>
              <a:spLocks/>
            </p:cNvSpPr>
            <p:nvPr/>
          </p:nvSpPr>
          <p:spPr bwMode="auto">
            <a:xfrm>
              <a:off x="2708" y="2885"/>
              <a:ext cx="872" cy="126"/>
            </a:xfrm>
            <a:custGeom>
              <a:avLst/>
              <a:gdLst>
                <a:gd name="T0" fmla="*/ 0 w 264"/>
                <a:gd name="T1" fmla="*/ 4 h 69"/>
                <a:gd name="T2" fmla="*/ 443 w 264"/>
                <a:gd name="T3" fmla="*/ 126 h 69"/>
                <a:gd name="T4" fmla="*/ 872 w 264"/>
                <a:gd name="T5" fmla="*/ 0 h 69"/>
                <a:gd name="T6" fmla="*/ 0 60000 65536"/>
                <a:gd name="T7" fmla="*/ 0 60000 65536"/>
                <a:gd name="T8" fmla="*/ 0 60000 65536"/>
                <a:gd name="T9" fmla="*/ 0 w 264"/>
                <a:gd name="T10" fmla="*/ 0 h 69"/>
                <a:gd name="T11" fmla="*/ 264 w 264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" h="69">
                  <a:moveTo>
                    <a:pt x="0" y="2"/>
                  </a:moveTo>
                  <a:lnTo>
                    <a:pt x="134" y="69"/>
                  </a:lnTo>
                  <a:lnTo>
                    <a:pt x="264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6" name="Freeform 229"/>
            <p:cNvSpPr>
              <a:spLocks/>
            </p:cNvSpPr>
            <p:nvPr/>
          </p:nvSpPr>
          <p:spPr bwMode="auto">
            <a:xfrm>
              <a:off x="2659" y="3063"/>
              <a:ext cx="987" cy="140"/>
            </a:xfrm>
            <a:custGeom>
              <a:avLst/>
              <a:gdLst>
                <a:gd name="T0" fmla="*/ 0 w 299"/>
                <a:gd name="T1" fmla="*/ 0 h 74"/>
                <a:gd name="T2" fmla="*/ 495 w 299"/>
                <a:gd name="T3" fmla="*/ 140 h 74"/>
                <a:gd name="T4" fmla="*/ 987 w 299"/>
                <a:gd name="T5" fmla="*/ 0 h 74"/>
                <a:gd name="T6" fmla="*/ 0 60000 65536"/>
                <a:gd name="T7" fmla="*/ 0 60000 65536"/>
                <a:gd name="T8" fmla="*/ 0 60000 65536"/>
                <a:gd name="T9" fmla="*/ 0 w 299"/>
                <a:gd name="T10" fmla="*/ 0 h 74"/>
                <a:gd name="T11" fmla="*/ 299 w 299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9" h="74">
                  <a:moveTo>
                    <a:pt x="0" y="0"/>
                  </a:moveTo>
                  <a:lnTo>
                    <a:pt x="150" y="74"/>
                  </a:lnTo>
                  <a:lnTo>
                    <a:pt x="299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7" name="Freeform 230"/>
            <p:cNvSpPr>
              <a:spLocks/>
            </p:cNvSpPr>
            <p:nvPr/>
          </p:nvSpPr>
          <p:spPr bwMode="auto">
            <a:xfrm>
              <a:off x="2601" y="3231"/>
              <a:ext cx="1102" cy="155"/>
            </a:xfrm>
            <a:custGeom>
              <a:avLst/>
              <a:gdLst>
                <a:gd name="T0" fmla="*/ 0 w 335"/>
                <a:gd name="T1" fmla="*/ 0 h 83"/>
                <a:gd name="T2" fmla="*/ 553 w 335"/>
                <a:gd name="T3" fmla="*/ 155 h 83"/>
                <a:gd name="T4" fmla="*/ 1102 w 335"/>
                <a:gd name="T5" fmla="*/ 0 h 83"/>
                <a:gd name="T6" fmla="*/ 0 60000 65536"/>
                <a:gd name="T7" fmla="*/ 0 60000 65536"/>
                <a:gd name="T8" fmla="*/ 0 60000 65536"/>
                <a:gd name="T9" fmla="*/ 0 w 335"/>
                <a:gd name="T10" fmla="*/ 0 h 83"/>
                <a:gd name="T11" fmla="*/ 335 w 335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5" h="83">
                  <a:moveTo>
                    <a:pt x="0" y="0"/>
                  </a:moveTo>
                  <a:lnTo>
                    <a:pt x="168" y="83"/>
                  </a:lnTo>
                  <a:lnTo>
                    <a:pt x="33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8" name="Freeform 231"/>
            <p:cNvSpPr>
              <a:spLocks/>
            </p:cNvSpPr>
            <p:nvPr/>
          </p:nvSpPr>
          <p:spPr bwMode="auto">
            <a:xfrm>
              <a:off x="2543" y="3400"/>
              <a:ext cx="1201" cy="173"/>
            </a:xfrm>
            <a:custGeom>
              <a:avLst/>
              <a:gdLst>
                <a:gd name="T0" fmla="*/ 0 w 365"/>
                <a:gd name="T1" fmla="*/ 0 h 93"/>
                <a:gd name="T2" fmla="*/ 605 w 365"/>
                <a:gd name="T3" fmla="*/ 173 h 93"/>
                <a:gd name="T4" fmla="*/ 1201 w 365"/>
                <a:gd name="T5" fmla="*/ 0 h 93"/>
                <a:gd name="T6" fmla="*/ 0 60000 65536"/>
                <a:gd name="T7" fmla="*/ 0 60000 65536"/>
                <a:gd name="T8" fmla="*/ 0 60000 65536"/>
                <a:gd name="T9" fmla="*/ 0 w 365"/>
                <a:gd name="T10" fmla="*/ 0 h 93"/>
                <a:gd name="T11" fmla="*/ 365 w 365"/>
                <a:gd name="T12" fmla="*/ 93 h 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5" h="93">
                  <a:moveTo>
                    <a:pt x="0" y="0"/>
                  </a:moveTo>
                  <a:lnTo>
                    <a:pt x="184" y="93"/>
                  </a:lnTo>
                  <a:lnTo>
                    <a:pt x="36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79" name="Oval 232"/>
            <p:cNvSpPr>
              <a:spLocks noChangeArrowheads="1"/>
            </p:cNvSpPr>
            <p:nvPr/>
          </p:nvSpPr>
          <p:spPr bwMode="auto">
            <a:xfrm>
              <a:off x="2843" y="1471"/>
              <a:ext cx="622" cy="219"/>
            </a:xfrm>
            <a:prstGeom prst="ellipse">
              <a:avLst/>
            </a:prstGeom>
            <a:noFill/>
            <a:ln w="12700" algn="ctr">
              <a:solidFill>
                <a:srgbClr val="66468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180" name="Oval 233"/>
            <p:cNvSpPr>
              <a:spLocks noChangeArrowheads="1"/>
            </p:cNvSpPr>
            <p:nvPr/>
          </p:nvSpPr>
          <p:spPr bwMode="auto">
            <a:xfrm>
              <a:off x="2848" y="1649"/>
              <a:ext cx="622" cy="219"/>
            </a:xfrm>
            <a:prstGeom prst="ellipse">
              <a:avLst/>
            </a:prstGeom>
            <a:noFill/>
            <a:ln w="12700" algn="ctr">
              <a:solidFill>
                <a:srgbClr val="66468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181" name="Line 234"/>
            <p:cNvSpPr>
              <a:spLocks noChangeShapeType="1"/>
            </p:cNvSpPr>
            <p:nvPr/>
          </p:nvSpPr>
          <p:spPr bwMode="auto">
            <a:xfrm>
              <a:off x="2853" y="1582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82" name="Line 235"/>
            <p:cNvSpPr>
              <a:spLocks noChangeShapeType="1"/>
            </p:cNvSpPr>
            <p:nvPr/>
          </p:nvSpPr>
          <p:spPr bwMode="auto">
            <a:xfrm>
              <a:off x="2995" y="1678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83" name="Line 236"/>
            <p:cNvSpPr>
              <a:spLocks noChangeShapeType="1"/>
            </p:cNvSpPr>
            <p:nvPr/>
          </p:nvSpPr>
          <p:spPr bwMode="auto">
            <a:xfrm>
              <a:off x="3296" y="1687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84" name="Line 237"/>
            <p:cNvSpPr>
              <a:spLocks noChangeShapeType="1"/>
            </p:cNvSpPr>
            <p:nvPr/>
          </p:nvSpPr>
          <p:spPr bwMode="auto">
            <a:xfrm>
              <a:off x="3461" y="1605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85" name="Line 238"/>
            <p:cNvSpPr>
              <a:spLocks noChangeShapeType="1"/>
            </p:cNvSpPr>
            <p:nvPr/>
          </p:nvSpPr>
          <p:spPr bwMode="auto">
            <a:xfrm>
              <a:off x="3342" y="1486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86" name="Line 239"/>
            <p:cNvSpPr>
              <a:spLocks noChangeShapeType="1"/>
            </p:cNvSpPr>
            <p:nvPr/>
          </p:nvSpPr>
          <p:spPr bwMode="auto">
            <a:xfrm>
              <a:off x="3050" y="1486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</p:grpSp>
      <p:grpSp>
        <p:nvGrpSpPr>
          <p:cNvPr id="28" name="Group 240"/>
          <p:cNvGrpSpPr>
            <a:grpSpLocks/>
          </p:cNvGrpSpPr>
          <p:nvPr/>
        </p:nvGrpSpPr>
        <p:grpSpPr bwMode="auto">
          <a:xfrm>
            <a:off x="6929135" y="4177557"/>
            <a:ext cx="342512" cy="731127"/>
            <a:chOff x="2494" y="1471"/>
            <a:chExt cx="1316" cy="2289"/>
          </a:xfrm>
        </p:grpSpPr>
        <p:sp>
          <p:nvSpPr>
            <p:cNvPr id="149" name="Freeform 241"/>
            <p:cNvSpPr>
              <a:spLocks/>
            </p:cNvSpPr>
            <p:nvPr/>
          </p:nvSpPr>
          <p:spPr bwMode="auto">
            <a:xfrm>
              <a:off x="2494" y="3386"/>
              <a:ext cx="1316" cy="187"/>
            </a:xfrm>
            <a:custGeom>
              <a:avLst/>
              <a:gdLst>
                <a:gd name="T0" fmla="*/ 0 w 399"/>
                <a:gd name="T1" fmla="*/ 187 h 101"/>
                <a:gd name="T2" fmla="*/ 660 w 399"/>
                <a:gd name="T3" fmla="*/ 0 h 101"/>
                <a:gd name="T4" fmla="*/ 1316 w 399"/>
                <a:gd name="T5" fmla="*/ 187 h 101"/>
                <a:gd name="T6" fmla="*/ 0 60000 65536"/>
                <a:gd name="T7" fmla="*/ 0 60000 65536"/>
                <a:gd name="T8" fmla="*/ 0 60000 65536"/>
                <a:gd name="T9" fmla="*/ 0 w 399"/>
                <a:gd name="T10" fmla="*/ 0 h 101"/>
                <a:gd name="T11" fmla="*/ 399 w 399"/>
                <a:gd name="T12" fmla="*/ 101 h 1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9" h="101">
                  <a:moveTo>
                    <a:pt x="0" y="101"/>
                  </a:moveTo>
                  <a:lnTo>
                    <a:pt x="200" y="0"/>
                  </a:lnTo>
                  <a:lnTo>
                    <a:pt x="399" y="101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0" name="Freeform 242"/>
            <p:cNvSpPr>
              <a:spLocks/>
            </p:cNvSpPr>
            <p:nvPr/>
          </p:nvSpPr>
          <p:spPr bwMode="auto">
            <a:xfrm>
              <a:off x="2494" y="1514"/>
              <a:ext cx="1316" cy="2246"/>
            </a:xfrm>
            <a:custGeom>
              <a:avLst/>
              <a:gdLst>
                <a:gd name="T0" fmla="*/ 660 w 399"/>
                <a:gd name="T1" fmla="*/ 0 h 1200"/>
                <a:gd name="T2" fmla="*/ 660 w 399"/>
                <a:gd name="T3" fmla="*/ 2246 h 1200"/>
                <a:gd name="T4" fmla="*/ 0 w 399"/>
                <a:gd name="T5" fmla="*/ 2061 h 1200"/>
                <a:gd name="T6" fmla="*/ 660 w 399"/>
                <a:gd name="T7" fmla="*/ 0 h 1200"/>
                <a:gd name="T8" fmla="*/ 1316 w 399"/>
                <a:gd name="T9" fmla="*/ 2061 h 1200"/>
                <a:gd name="T10" fmla="*/ 660 w 399"/>
                <a:gd name="T11" fmla="*/ 2246 h 12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9"/>
                <a:gd name="T19" fmla="*/ 0 h 1200"/>
                <a:gd name="T20" fmla="*/ 399 w 399"/>
                <a:gd name="T21" fmla="*/ 1200 h 12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9" h="1200">
                  <a:moveTo>
                    <a:pt x="200" y="0"/>
                  </a:moveTo>
                  <a:lnTo>
                    <a:pt x="200" y="1200"/>
                  </a:lnTo>
                  <a:lnTo>
                    <a:pt x="0" y="1101"/>
                  </a:lnTo>
                  <a:lnTo>
                    <a:pt x="200" y="0"/>
                  </a:lnTo>
                  <a:lnTo>
                    <a:pt x="399" y="1101"/>
                  </a:lnTo>
                  <a:lnTo>
                    <a:pt x="200" y="120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1" name="Freeform 243"/>
            <p:cNvSpPr>
              <a:spLocks/>
            </p:cNvSpPr>
            <p:nvPr/>
          </p:nvSpPr>
          <p:spPr bwMode="auto">
            <a:xfrm>
              <a:off x="2988" y="2028"/>
              <a:ext cx="329" cy="52"/>
            </a:xfrm>
            <a:custGeom>
              <a:avLst/>
              <a:gdLst>
                <a:gd name="T0" fmla="*/ 0 w 101"/>
                <a:gd name="T1" fmla="*/ 0 h 27"/>
                <a:gd name="T2" fmla="*/ 166 w 101"/>
                <a:gd name="T3" fmla="*/ 52 h 27"/>
                <a:gd name="T4" fmla="*/ 329 w 101"/>
                <a:gd name="T5" fmla="*/ 0 h 27"/>
                <a:gd name="T6" fmla="*/ 0 60000 65536"/>
                <a:gd name="T7" fmla="*/ 0 60000 65536"/>
                <a:gd name="T8" fmla="*/ 0 60000 65536"/>
                <a:gd name="T9" fmla="*/ 0 w 101"/>
                <a:gd name="T10" fmla="*/ 0 h 27"/>
                <a:gd name="T11" fmla="*/ 101 w 101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" h="27">
                  <a:moveTo>
                    <a:pt x="0" y="0"/>
                  </a:moveTo>
                  <a:lnTo>
                    <a:pt x="51" y="27"/>
                  </a:lnTo>
                  <a:lnTo>
                    <a:pt x="101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2" name="Freeform 244"/>
            <p:cNvSpPr>
              <a:spLocks/>
            </p:cNvSpPr>
            <p:nvPr/>
          </p:nvSpPr>
          <p:spPr bwMode="auto">
            <a:xfrm>
              <a:off x="2930" y="2202"/>
              <a:ext cx="436" cy="60"/>
            </a:xfrm>
            <a:custGeom>
              <a:avLst/>
              <a:gdLst>
                <a:gd name="T0" fmla="*/ 0 w 133"/>
                <a:gd name="T1" fmla="*/ 0 h 32"/>
                <a:gd name="T2" fmla="*/ 220 w 133"/>
                <a:gd name="T3" fmla="*/ 60 h 32"/>
                <a:gd name="T4" fmla="*/ 436 w 133"/>
                <a:gd name="T5" fmla="*/ 0 h 32"/>
                <a:gd name="T6" fmla="*/ 0 60000 65536"/>
                <a:gd name="T7" fmla="*/ 0 60000 65536"/>
                <a:gd name="T8" fmla="*/ 0 60000 65536"/>
                <a:gd name="T9" fmla="*/ 0 w 133"/>
                <a:gd name="T10" fmla="*/ 0 h 32"/>
                <a:gd name="T11" fmla="*/ 133 w 133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" h="32">
                  <a:moveTo>
                    <a:pt x="0" y="0"/>
                  </a:moveTo>
                  <a:lnTo>
                    <a:pt x="67" y="32"/>
                  </a:lnTo>
                  <a:lnTo>
                    <a:pt x="133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3" name="Freeform 245"/>
            <p:cNvSpPr>
              <a:spLocks/>
            </p:cNvSpPr>
            <p:nvPr/>
          </p:nvSpPr>
          <p:spPr bwMode="auto">
            <a:xfrm>
              <a:off x="2881" y="2370"/>
              <a:ext cx="534" cy="84"/>
            </a:xfrm>
            <a:custGeom>
              <a:avLst/>
              <a:gdLst>
                <a:gd name="T0" fmla="*/ 0 w 163"/>
                <a:gd name="T1" fmla="*/ 5 h 46"/>
                <a:gd name="T2" fmla="*/ 272 w 163"/>
                <a:gd name="T3" fmla="*/ 84 h 46"/>
                <a:gd name="T4" fmla="*/ 534 w 163"/>
                <a:gd name="T5" fmla="*/ 0 h 46"/>
                <a:gd name="T6" fmla="*/ 0 60000 65536"/>
                <a:gd name="T7" fmla="*/ 0 60000 65536"/>
                <a:gd name="T8" fmla="*/ 0 60000 65536"/>
                <a:gd name="T9" fmla="*/ 0 w 163"/>
                <a:gd name="T10" fmla="*/ 0 h 46"/>
                <a:gd name="T11" fmla="*/ 163 w 163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" h="46">
                  <a:moveTo>
                    <a:pt x="0" y="3"/>
                  </a:moveTo>
                  <a:lnTo>
                    <a:pt x="83" y="46"/>
                  </a:lnTo>
                  <a:lnTo>
                    <a:pt x="163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4" name="Freeform 246"/>
            <p:cNvSpPr>
              <a:spLocks/>
            </p:cNvSpPr>
            <p:nvPr/>
          </p:nvSpPr>
          <p:spPr bwMode="auto">
            <a:xfrm>
              <a:off x="2815" y="2543"/>
              <a:ext cx="658" cy="94"/>
            </a:xfrm>
            <a:custGeom>
              <a:avLst/>
              <a:gdLst>
                <a:gd name="T0" fmla="*/ 0 w 200"/>
                <a:gd name="T1" fmla="*/ 0 h 50"/>
                <a:gd name="T2" fmla="*/ 336 w 200"/>
                <a:gd name="T3" fmla="*/ 94 h 50"/>
                <a:gd name="T4" fmla="*/ 658 w 200"/>
                <a:gd name="T5" fmla="*/ 0 h 50"/>
                <a:gd name="T6" fmla="*/ 0 60000 65536"/>
                <a:gd name="T7" fmla="*/ 0 60000 65536"/>
                <a:gd name="T8" fmla="*/ 0 60000 65536"/>
                <a:gd name="T9" fmla="*/ 0 w 200"/>
                <a:gd name="T10" fmla="*/ 0 h 50"/>
                <a:gd name="T11" fmla="*/ 200 w 200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50">
                  <a:moveTo>
                    <a:pt x="0" y="0"/>
                  </a:moveTo>
                  <a:lnTo>
                    <a:pt x="102" y="50"/>
                  </a:lnTo>
                  <a:lnTo>
                    <a:pt x="200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5" name="Freeform 247"/>
            <p:cNvSpPr>
              <a:spLocks/>
            </p:cNvSpPr>
            <p:nvPr/>
          </p:nvSpPr>
          <p:spPr bwMode="auto">
            <a:xfrm>
              <a:off x="2765" y="2716"/>
              <a:ext cx="774" cy="113"/>
            </a:xfrm>
            <a:custGeom>
              <a:avLst/>
              <a:gdLst>
                <a:gd name="T0" fmla="*/ 0 w 235"/>
                <a:gd name="T1" fmla="*/ 0 h 58"/>
                <a:gd name="T2" fmla="*/ 389 w 235"/>
                <a:gd name="T3" fmla="*/ 113 h 58"/>
                <a:gd name="T4" fmla="*/ 774 w 235"/>
                <a:gd name="T5" fmla="*/ 0 h 58"/>
                <a:gd name="T6" fmla="*/ 0 60000 65536"/>
                <a:gd name="T7" fmla="*/ 0 60000 65536"/>
                <a:gd name="T8" fmla="*/ 0 60000 65536"/>
                <a:gd name="T9" fmla="*/ 0 w 235"/>
                <a:gd name="T10" fmla="*/ 0 h 58"/>
                <a:gd name="T11" fmla="*/ 235 w 235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58">
                  <a:moveTo>
                    <a:pt x="0" y="0"/>
                  </a:moveTo>
                  <a:lnTo>
                    <a:pt x="118" y="58"/>
                  </a:lnTo>
                  <a:lnTo>
                    <a:pt x="23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6" name="Freeform 248"/>
            <p:cNvSpPr>
              <a:spLocks/>
            </p:cNvSpPr>
            <p:nvPr/>
          </p:nvSpPr>
          <p:spPr bwMode="auto">
            <a:xfrm>
              <a:off x="2708" y="2885"/>
              <a:ext cx="872" cy="126"/>
            </a:xfrm>
            <a:custGeom>
              <a:avLst/>
              <a:gdLst>
                <a:gd name="T0" fmla="*/ 0 w 264"/>
                <a:gd name="T1" fmla="*/ 4 h 69"/>
                <a:gd name="T2" fmla="*/ 443 w 264"/>
                <a:gd name="T3" fmla="*/ 126 h 69"/>
                <a:gd name="T4" fmla="*/ 872 w 264"/>
                <a:gd name="T5" fmla="*/ 0 h 69"/>
                <a:gd name="T6" fmla="*/ 0 60000 65536"/>
                <a:gd name="T7" fmla="*/ 0 60000 65536"/>
                <a:gd name="T8" fmla="*/ 0 60000 65536"/>
                <a:gd name="T9" fmla="*/ 0 w 264"/>
                <a:gd name="T10" fmla="*/ 0 h 69"/>
                <a:gd name="T11" fmla="*/ 264 w 264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" h="69">
                  <a:moveTo>
                    <a:pt x="0" y="2"/>
                  </a:moveTo>
                  <a:lnTo>
                    <a:pt x="134" y="69"/>
                  </a:lnTo>
                  <a:lnTo>
                    <a:pt x="264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7" name="Freeform 249"/>
            <p:cNvSpPr>
              <a:spLocks/>
            </p:cNvSpPr>
            <p:nvPr/>
          </p:nvSpPr>
          <p:spPr bwMode="auto">
            <a:xfrm>
              <a:off x="2659" y="3063"/>
              <a:ext cx="987" cy="140"/>
            </a:xfrm>
            <a:custGeom>
              <a:avLst/>
              <a:gdLst>
                <a:gd name="T0" fmla="*/ 0 w 299"/>
                <a:gd name="T1" fmla="*/ 0 h 74"/>
                <a:gd name="T2" fmla="*/ 495 w 299"/>
                <a:gd name="T3" fmla="*/ 140 h 74"/>
                <a:gd name="T4" fmla="*/ 987 w 299"/>
                <a:gd name="T5" fmla="*/ 0 h 74"/>
                <a:gd name="T6" fmla="*/ 0 60000 65536"/>
                <a:gd name="T7" fmla="*/ 0 60000 65536"/>
                <a:gd name="T8" fmla="*/ 0 60000 65536"/>
                <a:gd name="T9" fmla="*/ 0 w 299"/>
                <a:gd name="T10" fmla="*/ 0 h 74"/>
                <a:gd name="T11" fmla="*/ 299 w 299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9" h="74">
                  <a:moveTo>
                    <a:pt x="0" y="0"/>
                  </a:moveTo>
                  <a:lnTo>
                    <a:pt x="150" y="74"/>
                  </a:lnTo>
                  <a:lnTo>
                    <a:pt x="299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8" name="Freeform 250"/>
            <p:cNvSpPr>
              <a:spLocks/>
            </p:cNvSpPr>
            <p:nvPr/>
          </p:nvSpPr>
          <p:spPr bwMode="auto">
            <a:xfrm>
              <a:off x="2601" y="3231"/>
              <a:ext cx="1102" cy="155"/>
            </a:xfrm>
            <a:custGeom>
              <a:avLst/>
              <a:gdLst>
                <a:gd name="T0" fmla="*/ 0 w 335"/>
                <a:gd name="T1" fmla="*/ 0 h 83"/>
                <a:gd name="T2" fmla="*/ 553 w 335"/>
                <a:gd name="T3" fmla="*/ 155 h 83"/>
                <a:gd name="T4" fmla="*/ 1102 w 335"/>
                <a:gd name="T5" fmla="*/ 0 h 83"/>
                <a:gd name="T6" fmla="*/ 0 60000 65536"/>
                <a:gd name="T7" fmla="*/ 0 60000 65536"/>
                <a:gd name="T8" fmla="*/ 0 60000 65536"/>
                <a:gd name="T9" fmla="*/ 0 w 335"/>
                <a:gd name="T10" fmla="*/ 0 h 83"/>
                <a:gd name="T11" fmla="*/ 335 w 335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5" h="83">
                  <a:moveTo>
                    <a:pt x="0" y="0"/>
                  </a:moveTo>
                  <a:lnTo>
                    <a:pt x="168" y="83"/>
                  </a:lnTo>
                  <a:lnTo>
                    <a:pt x="33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59" name="Freeform 251"/>
            <p:cNvSpPr>
              <a:spLocks/>
            </p:cNvSpPr>
            <p:nvPr/>
          </p:nvSpPr>
          <p:spPr bwMode="auto">
            <a:xfrm>
              <a:off x="2543" y="3400"/>
              <a:ext cx="1201" cy="173"/>
            </a:xfrm>
            <a:custGeom>
              <a:avLst/>
              <a:gdLst>
                <a:gd name="T0" fmla="*/ 0 w 365"/>
                <a:gd name="T1" fmla="*/ 0 h 93"/>
                <a:gd name="T2" fmla="*/ 605 w 365"/>
                <a:gd name="T3" fmla="*/ 173 h 93"/>
                <a:gd name="T4" fmla="*/ 1201 w 365"/>
                <a:gd name="T5" fmla="*/ 0 h 93"/>
                <a:gd name="T6" fmla="*/ 0 60000 65536"/>
                <a:gd name="T7" fmla="*/ 0 60000 65536"/>
                <a:gd name="T8" fmla="*/ 0 60000 65536"/>
                <a:gd name="T9" fmla="*/ 0 w 365"/>
                <a:gd name="T10" fmla="*/ 0 h 93"/>
                <a:gd name="T11" fmla="*/ 365 w 365"/>
                <a:gd name="T12" fmla="*/ 93 h 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5" h="93">
                  <a:moveTo>
                    <a:pt x="0" y="0"/>
                  </a:moveTo>
                  <a:lnTo>
                    <a:pt x="184" y="93"/>
                  </a:lnTo>
                  <a:lnTo>
                    <a:pt x="36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60" name="Oval 252"/>
            <p:cNvSpPr>
              <a:spLocks noChangeArrowheads="1"/>
            </p:cNvSpPr>
            <p:nvPr/>
          </p:nvSpPr>
          <p:spPr bwMode="auto">
            <a:xfrm>
              <a:off x="2843" y="1471"/>
              <a:ext cx="622" cy="219"/>
            </a:xfrm>
            <a:prstGeom prst="ellipse">
              <a:avLst/>
            </a:prstGeom>
            <a:noFill/>
            <a:ln w="12700" algn="ctr">
              <a:solidFill>
                <a:srgbClr val="66468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161" name="Oval 253"/>
            <p:cNvSpPr>
              <a:spLocks noChangeArrowheads="1"/>
            </p:cNvSpPr>
            <p:nvPr/>
          </p:nvSpPr>
          <p:spPr bwMode="auto">
            <a:xfrm>
              <a:off x="2848" y="1649"/>
              <a:ext cx="622" cy="219"/>
            </a:xfrm>
            <a:prstGeom prst="ellipse">
              <a:avLst/>
            </a:prstGeom>
            <a:noFill/>
            <a:ln w="12700" algn="ctr">
              <a:solidFill>
                <a:srgbClr val="66468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162" name="Line 254"/>
            <p:cNvSpPr>
              <a:spLocks noChangeShapeType="1"/>
            </p:cNvSpPr>
            <p:nvPr/>
          </p:nvSpPr>
          <p:spPr bwMode="auto">
            <a:xfrm>
              <a:off x="2853" y="1582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63" name="Line 255"/>
            <p:cNvSpPr>
              <a:spLocks noChangeShapeType="1"/>
            </p:cNvSpPr>
            <p:nvPr/>
          </p:nvSpPr>
          <p:spPr bwMode="auto">
            <a:xfrm>
              <a:off x="2995" y="1678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64" name="Line 256"/>
            <p:cNvSpPr>
              <a:spLocks noChangeShapeType="1"/>
            </p:cNvSpPr>
            <p:nvPr/>
          </p:nvSpPr>
          <p:spPr bwMode="auto">
            <a:xfrm>
              <a:off x="3296" y="1687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65" name="Line 257"/>
            <p:cNvSpPr>
              <a:spLocks noChangeShapeType="1"/>
            </p:cNvSpPr>
            <p:nvPr/>
          </p:nvSpPr>
          <p:spPr bwMode="auto">
            <a:xfrm>
              <a:off x="3461" y="1605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66" name="Line 258"/>
            <p:cNvSpPr>
              <a:spLocks noChangeShapeType="1"/>
            </p:cNvSpPr>
            <p:nvPr/>
          </p:nvSpPr>
          <p:spPr bwMode="auto">
            <a:xfrm>
              <a:off x="3342" y="1486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67" name="Line 259"/>
            <p:cNvSpPr>
              <a:spLocks noChangeShapeType="1"/>
            </p:cNvSpPr>
            <p:nvPr/>
          </p:nvSpPr>
          <p:spPr bwMode="auto">
            <a:xfrm>
              <a:off x="3050" y="1486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</p:grpSp>
      <p:grpSp>
        <p:nvGrpSpPr>
          <p:cNvPr id="29" name="Group 260"/>
          <p:cNvGrpSpPr>
            <a:grpSpLocks/>
          </p:cNvGrpSpPr>
          <p:nvPr/>
        </p:nvGrpSpPr>
        <p:grpSpPr bwMode="auto">
          <a:xfrm>
            <a:off x="6930957" y="3158466"/>
            <a:ext cx="340690" cy="731127"/>
            <a:chOff x="2494" y="1471"/>
            <a:chExt cx="1316" cy="2289"/>
          </a:xfrm>
        </p:grpSpPr>
        <p:sp>
          <p:nvSpPr>
            <p:cNvPr id="130" name="Freeform 261"/>
            <p:cNvSpPr>
              <a:spLocks/>
            </p:cNvSpPr>
            <p:nvPr/>
          </p:nvSpPr>
          <p:spPr bwMode="auto">
            <a:xfrm>
              <a:off x="2494" y="3386"/>
              <a:ext cx="1316" cy="187"/>
            </a:xfrm>
            <a:custGeom>
              <a:avLst/>
              <a:gdLst>
                <a:gd name="T0" fmla="*/ 0 w 399"/>
                <a:gd name="T1" fmla="*/ 187 h 101"/>
                <a:gd name="T2" fmla="*/ 660 w 399"/>
                <a:gd name="T3" fmla="*/ 0 h 101"/>
                <a:gd name="T4" fmla="*/ 1316 w 399"/>
                <a:gd name="T5" fmla="*/ 187 h 101"/>
                <a:gd name="T6" fmla="*/ 0 60000 65536"/>
                <a:gd name="T7" fmla="*/ 0 60000 65536"/>
                <a:gd name="T8" fmla="*/ 0 60000 65536"/>
                <a:gd name="T9" fmla="*/ 0 w 399"/>
                <a:gd name="T10" fmla="*/ 0 h 101"/>
                <a:gd name="T11" fmla="*/ 399 w 399"/>
                <a:gd name="T12" fmla="*/ 101 h 1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9" h="101">
                  <a:moveTo>
                    <a:pt x="0" y="101"/>
                  </a:moveTo>
                  <a:lnTo>
                    <a:pt x="200" y="0"/>
                  </a:lnTo>
                  <a:lnTo>
                    <a:pt x="399" y="101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31" name="Freeform 262"/>
            <p:cNvSpPr>
              <a:spLocks/>
            </p:cNvSpPr>
            <p:nvPr/>
          </p:nvSpPr>
          <p:spPr bwMode="auto">
            <a:xfrm>
              <a:off x="2494" y="1514"/>
              <a:ext cx="1316" cy="2246"/>
            </a:xfrm>
            <a:custGeom>
              <a:avLst/>
              <a:gdLst>
                <a:gd name="T0" fmla="*/ 660 w 399"/>
                <a:gd name="T1" fmla="*/ 0 h 1200"/>
                <a:gd name="T2" fmla="*/ 660 w 399"/>
                <a:gd name="T3" fmla="*/ 2246 h 1200"/>
                <a:gd name="T4" fmla="*/ 0 w 399"/>
                <a:gd name="T5" fmla="*/ 2061 h 1200"/>
                <a:gd name="T6" fmla="*/ 660 w 399"/>
                <a:gd name="T7" fmla="*/ 0 h 1200"/>
                <a:gd name="T8" fmla="*/ 1316 w 399"/>
                <a:gd name="T9" fmla="*/ 2061 h 1200"/>
                <a:gd name="T10" fmla="*/ 660 w 399"/>
                <a:gd name="T11" fmla="*/ 2246 h 12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9"/>
                <a:gd name="T19" fmla="*/ 0 h 1200"/>
                <a:gd name="T20" fmla="*/ 399 w 399"/>
                <a:gd name="T21" fmla="*/ 1200 h 12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9" h="1200">
                  <a:moveTo>
                    <a:pt x="200" y="0"/>
                  </a:moveTo>
                  <a:lnTo>
                    <a:pt x="200" y="1200"/>
                  </a:lnTo>
                  <a:lnTo>
                    <a:pt x="0" y="1101"/>
                  </a:lnTo>
                  <a:lnTo>
                    <a:pt x="200" y="0"/>
                  </a:lnTo>
                  <a:lnTo>
                    <a:pt x="399" y="1101"/>
                  </a:lnTo>
                  <a:lnTo>
                    <a:pt x="200" y="120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32" name="Freeform 263"/>
            <p:cNvSpPr>
              <a:spLocks/>
            </p:cNvSpPr>
            <p:nvPr/>
          </p:nvSpPr>
          <p:spPr bwMode="auto">
            <a:xfrm>
              <a:off x="2988" y="2028"/>
              <a:ext cx="329" cy="52"/>
            </a:xfrm>
            <a:custGeom>
              <a:avLst/>
              <a:gdLst>
                <a:gd name="T0" fmla="*/ 0 w 101"/>
                <a:gd name="T1" fmla="*/ 0 h 27"/>
                <a:gd name="T2" fmla="*/ 166 w 101"/>
                <a:gd name="T3" fmla="*/ 52 h 27"/>
                <a:gd name="T4" fmla="*/ 329 w 101"/>
                <a:gd name="T5" fmla="*/ 0 h 27"/>
                <a:gd name="T6" fmla="*/ 0 60000 65536"/>
                <a:gd name="T7" fmla="*/ 0 60000 65536"/>
                <a:gd name="T8" fmla="*/ 0 60000 65536"/>
                <a:gd name="T9" fmla="*/ 0 w 101"/>
                <a:gd name="T10" fmla="*/ 0 h 27"/>
                <a:gd name="T11" fmla="*/ 101 w 101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" h="27">
                  <a:moveTo>
                    <a:pt x="0" y="0"/>
                  </a:moveTo>
                  <a:lnTo>
                    <a:pt x="51" y="27"/>
                  </a:lnTo>
                  <a:lnTo>
                    <a:pt x="101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33" name="Freeform 264"/>
            <p:cNvSpPr>
              <a:spLocks/>
            </p:cNvSpPr>
            <p:nvPr/>
          </p:nvSpPr>
          <p:spPr bwMode="auto">
            <a:xfrm>
              <a:off x="2930" y="2202"/>
              <a:ext cx="436" cy="60"/>
            </a:xfrm>
            <a:custGeom>
              <a:avLst/>
              <a:gdLst>
                <a:gd name="T0" fmla="*/ 0 w 133"/>
                <a:gd name="T1" fmla="*/ 0 h 32"/>
                <a:gd name="T2" fmla="*/ 220 w 133"/>
                <a:gd name="T3" fmla="*/ 60 h 32"/>
                <a:gd name="T4" fmla="*/ 436 w 133"/>
                <a:gd name="T5" fmla="*/ 0 h 32"/>
                <a:gd name="T6" fmla="*/ 0 60000 65536"/>
                <a:gd name="T7" fmla="*/ 0 60000 65536"/>
                <a:gd name="T8" fmla="*/ 0 60000 65536"/>
                <a:gd name="T9" fmla="*/ 0 w 133"/>
                <a:gd name="T10" fmla="*/ 0 h 32"/>
                <a:gd name="T11" fmla="*/ 133 w 133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" h="32">
                  <a:moveTo>
                    <a:pt x="0" y="0"/>
                  </a:moveTo>
                  <a:lnTo>
                    <a:pt x="67" y="32"/>
                  </a:lnTo>
                  <a:lnTo>
                    <a:pt x="133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34" name="Freeform 265"/>
            <p:cNvSpPr>
              <a:spLocks/>
            </p:cNvSpPr>
            <p:nvPr/>
          </p:nvSpPr>
          <p:spPr bwMode="auto">
            <a:xfrm>
              <a:off x="2881" y="2370"/>
              <a:ext cx="534" cy="84"/>
            </a:xfrm>
            <a:custGeom>
              <a:avLst/>
              <a:gdLst>
                <a:gd name="T0" fmla="*/ 0 w 163"/>
                <a:gd name="T1" fmla="*/ 5 h 46"/>
                <a:gd name="T2" fmla="*/ 272 w 163"/>
                <a:gd name="T3" fmla="*/ 84 h 46"/>
                <a:gd name="T4" fmla="*/ 534 w 163"/>
                <a:gd name="T5" fmla="*/ 0 h 46"/>
                <a:gd name="T6" fmla="*/ 0 60000 65536"/>
                <a:gd name="T7" fmla="*/ 0 60000 65536"/>
                <a:gd name="T8" fmla="*/ 0 60000 65536"/>
                <a:gd name="T9" fmla="*/ 0 w 163"/>
                <a:gd name="T10" fmla="*/ 0 h 46"/>
                <a:gd name="T11" fmla="*/ 163 w 163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" h="46">
                  <a:moveTo>
                    <a:pt x="0" y="3"/>
                  </a:moveTo>
                  <a:lnTo>
                    <a:pt x="83" y="46"/>
                  </a:lnTo>
                  <a:lnTo>
                    <a:pt x="163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35" name="Freeform 266"/>
            <p:cNvSpPr>
              <a:spLocks/>
            </p:cNvSpPr>
            <p:nvPr/>
          </p:nvSpPr>
          <p:spPr bwMode="auto">
            <a:xfrm>
              <a:off x="2815" y="2543"/>
              <a:ext cx="658" cy="94"/>
            </a:xfrm>
            <a:custGeom>
              <a:avLst/>
              <a:gdLst>
                <a:gd name="T0" fmla="*/ 0 w 200"/>
                <a:gd name="T1" fmla="*/ 0 h 50"/>
                <a:gd name="T2" fmla="*/ 336 w 200"/>
                <a:gd name="T3" fmla="*/ 94 h 50"/>
                <a:gd name="T4" fmla="*/ 658 w 200"/>
                <a:gd name="T5" fmla="*/ 0 h 50"/>
                <a:gd name="T6" fmla="*/ 0 60000 65536"/>
                <a:gd name="T7" fmla="*/ 0 60000 65536"/>
                <a:gd name="T8" fmla="*/ 0 60000 65536"/>
                <a:gd name="T9" fmla="*/ 0 w 200"/>
                <a:gd name="T10" fmla="*/ 0 h 50"/>
                <a:gd name="T11" fmla="*/ 200 w 200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50">
                  <a:moveTo>
                    <a:pt x="0" y="0"/>
                  </a:moveTo>
                  <a:lnTo>
                    <a:pt x="102" y="50"/>
                  </a:lnTo>
                  <a:lnTo>
                    <a:pt x="200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36" name="Freeform 267"/>
            <p:cNvSpPr>
              <a:spLocks/>
            </p:cNvSpPr>
            <p:nvPr/>
          </p:nvSpPr>
          <p:spPr bwMode="auto">
            <a:xfrm>
              <a:off x="2765" y="2716"/>
              <a:ext cx="774" cy="113"/>
            </a:xfrm>
            <a:custGeom>
              <a:avLst/>
              <a:gdLst>
                <a:gd name="T0" fmla="*/ 0 w 235"/>
                <a:gd name="T1" fmla="*/ 0 h 58"/>
                <a:gd name="T2" fmla="*/ 389 w 235"/>
                <a:gd name="T3" fmla="*/ 113 h 58"/>
                <a:gd name="T4" fmla="*/ 774 w 235"/>
                <a:gd name="T5" fmla="*/ 0 h 58"/>
                <a:gd name="T6" fmla="*/ 0 60000 65536"/>
                <a:gd name="T7" fmla="*/ 0 60000 65536"/>
                <a:gd name="T8" fmla="*/ 0 60000 65536"/>
                <a:gd name="T9" fmla="*/ 0 w 235"/>
                <a:gd name="T10" fmla="*/ 0 h 58"/>
                <a:gd name="T11" fmla="*/ 235 w 235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58">
                  <a:moveTo>
                    <a:pt x="0" y="0"/>
                  </a:moveTo>
                  <a:lnTo>
                    <a:pt x="118" y="58"/>
                  </a:lnTo>
                  <a:lnTo>
                    <a:pt x="23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37" name="Freeform 268"/>
            <p:cNvSpPr>
              <a:spLocks/>
            </p:cNvSpPr>
            <p:nvPr/>
          </p:nvSpPr>
          <p:spPr bwMode="auto">
            <a:xfrm>
              <a:off x="2708" y="2885"/>
              <a:ext cx="872" cy="126"/>
            </a:xfrm>
            <a:custGeom>
              <a:avLst/>
              <a:gdLst>
                <a:gd name="T0" fmla="*/ 0 w 264"/>
                <a:gd name="T1" fmla="*/ 4 h 69"/>
                <a:gd name="T2" fmla="*/ 443 w 264"/>
                <a:gd name="T3" fmla="*/ 126 h 69"/>
                <a:gd name="T4" fmla="*/ 872 w 264"/>
                <a:gd name="T5" fmla="*/ 0 h 69"/>
                <a:gd name="T6" fmla="*/ 0 60000 65536"/>
                <a:gd name="T7" fmla="*/ 0 60000 65536"/>
                <a:gd name="T8" fmla="*/ 0 60000 65536"/>
                <a:gd name="T9" fmla="*/ 0 w 264"/>
                <a:gd name="T10" fmla="*/ 0 h 69"/>
                <a:gd name="T11" fmla="*/ 264 w 264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" h="69">
                  <a:moveTo>
                    <a:pt x="0" y="2"/>
                  </a:moveTo>
                  <a:lnTo>
                    <a:pt x="134" y="69"/>
                  </a:lnTo>
                  <a:lnTo>
                    <a:pt x="264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38" name="Freeform 269"/>
            <p:cNvSpPr>
              <a:spLocks/>
            </p:cNvSpPr>
            <p:nvPr/>
          </p:nvSpPr>
          <p:spPr bwMode="auto">
            <a:xfrm>
              <a:off x="2659" y="3063"/>
              <a:ext cx="987" cy="140"/>
            </a:xfrm>
            <a:custGeom>
              <a:avLst/>
              <a:gdLst>
                <a:gd name="T0" fmla="*/ 0 w 299"/>
                <a:gd name="T1" fmla="*/ 0 h 74"/>
                <a:gd name="T2" fmla="*/ 495 w 299"/>
                <a:gd name="T3" fmla="*/ 140 h 74"/>
                <a:gd name="T4" fmla="*/ 987 w 299"/>
                <a:gd name="T5" fmla="*/ 0 h 74"/>
                <a:gd name="T6" fmla="*/ 0 60000 65536"/>
                <a:gd name="T7" fmla="*/ 0 60000 65536"/>
                <a:gd name="T8" fmla="*/ 0 60000 65536"/>
                <a:gd name="T9" fmla="*/ 0 w 299"/>
                <a:gd name="T10" fmla="*/ 0 h 74"/>
                <a:gd name="T11" fmla="*/ 299 w 299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9" h="74">
                  <a:moveTo>
                    <a:pt x="0" y="0"/>
                  </a:moveTo>
                  <a:lnTo>
                    <a:pt x="150" y="74"/>
                  </a:lnTo>
                  <a:lnTo>
                    <a:pt x="299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39" name="Freeform 270"/>
            <p:cNvSpPr>
              <a:spLocks/>
            </p:cNvSpPr>
            <p:nvPr/>
          </p:nvSpPr>
          <p:spPr bwMode="auto">
            <a:xfrm>
              <a:off x="2601" y="3231"/>
              <a:ext cx="1102" cy="155"/>
            </a:xfrm>
            <a:custGeom>
              <a:avLst/>
              <a:gdLst>
                <a:gd name="T0" fmla="*/ 0 w 335"/>
                <a:gd name="T1" fmla="*/ 0 h 83"/>
                <a:gd name="T2" fmla="*/ 553 w 335"/>
                <a:gd name="T3" fmla="*/ 155 h 83"/>
                <a:gd name="T4" fmla="*/ 1102 w 335"/>
                <a:gd name="T5" fmla="*/ 0 h 83"/>
                <a:gd name="T6" fmla="*/ 0 60000 65536"/>
                <a:gd name="T7" fmla="*/ 0 60000 65536"/>
                <a:gd name="T8" fmla="*/ 0 60000 65536"/>
                <a:gd name="T9" fmla="*/ 0 w 335"/>
                <a:gd name="T10" fmla="*/ 0 h 83"/>
                <a:gd name="T11" fmla="*/ 335 w 335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5" h="83">
                  <a:moveTo>
                    <a:pt x="0" y="0"/>
                  </a:moveTo>
                  <a:lnTo>
                    <a:pt x="168" y="83"/>
                  </a:lnTo>
                  <a:lnTo>
                    <a:pt x="33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40" name="Freeform 271"/>
            <p:cNvSpPr>
              <a:spLocks/>
            </p:cNvSpPr>
            <p:nvPr/>
          </p:nvSpPr>
          <p:spPr bwMode="auto">
            <a:xfrm>
              <a:off x="2543" y="3400"/>
              <a:ext cx="1201" cy="173"/>
            </a:xfrm>
            <a:custGeom>
              <a:avLst/>
              <a:gdLst>
                <a:gd name="T0" fmla="*/ 0 w 365"/>
                <a:gd name="T1" fmla="*/ 0 h 93"/>
                <a:gd name="T2" fmla="*/ 605 w 365"/>
                <a:gd name="T3" fmla="*/ 173 h 93"/>
                <a:gd name="T4" fmla="*/ 1201 w 365"/>
                <a:gd name="T5" fmla="*/ 0 h 93"/>
                <a:gd name="T6" fmla="*/ 0 60000 65536"/>
                <a:gd name="T7" fmla="*/ 0 60000 65536"/>
                <a:gd name="T8" fmla="*/ 0 60000 65536"/>
                <a:gd name="T9" fmla="*/ 0 w 365"/>
                <a:gd name="T10" fmla="*/ 0 h 93"/>
                <a:gd name="T11" fmla="*/ 365 w 365"/>
                <a:gd name="T12" fmla="*/ 93 h 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5" h="93">
                  <a:moveTo>
                    <a:pt x="0" y="0"/>
                  </a:moveTo>
                  <a:lnTo>
                    <a:pt x="184" y="93"/>
                  </a:lnTo>
                  <a:lnTo>
                    <a:pt x="36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41" name="Oval 272"/>
            <p:cNvSpPr>
              <a:spLocks noChangeArrowheads="1"/>
            </p:cNvSpPr>
            <p:nvPr/>
          </p:nvSpPr>
          <p:spPr bwMode="auto">
            <a:xfrm>
              <a:off x="2843" y="1471"/>
              <a:ext cx="622" cy="219"/>
            </a:xfrm>
            <a:prstGeom prst="ellipse">
              <a:avLst/>
            </a:prstGeom>
            <a:noFill/>
            <a:ln w="12700" algn="ctr">
              <a:solidFill>
                <a:srgbClr val="66468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142" name="Oval 273"/>
            <p:cNvSpPr>
              <a:spLocks noChangeArrowheads="1"/>
            </p:cNvSpPr>
            <p:nvPr/>
          </p:nvSpPr>
          <p:spPr bwMode="auto">
            <a:xfrm>
              <a:off x="2848" y="1649"/>
              <a:ext cx="622" cy="219"/>
            </a:xfrm>
            <a:prstGeom prst="ellipse">
              <a:avLst/>
            </a:prstGeom>
            <a:noFill/>
            <a:ln w="12700" algn="ctr">
              <a:solidFill>
                <a:srgbClr val="66468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143" name="Line 274"/>
            <p:cNvSpPr>
              <a:spLocks noChangeShapeType="1"/>
            </p:cNvSpPr>
            <p:nvPr/>
          </p:nvSpPr>
          <p:spPr bwMode="auto">
            <a:xfrm>
              <a:off x="2853" y="1582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44" name="Line 275"/>
            <p:cNvSpPr>
              <a:spLocks noChangeShapeType="1"/>
            </p:cNvSpPr>
            <p:nvPr/>
          </p:nvSpPr>
          <p:spPr bwMode="auto">
            <a:xfrm>
              <a:off x="2995" y="1678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45" name="Line 276"/>
            <p:cNvSpPr>
              <a:spLocks noChangeShapeType="1"/>
            </p:cNvSpPr>
            <p:nvPr/>
          </p:nvSpPr>
          <p:spPr bwMode="auto">
            <a:xfrm>
              <a:off x="3296" y="1687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46" name="Line 277"/>
            <p:cNvSpPr>
              <a:spLocks noChangeShapeType="1"/>
            </p:cNvSpPr>
            <p:nvPr/>
          </p:nvSpPr>
          <p:spPr bwMode="auto">
            <a:xfrm>
              <a:off x="3461" y="1605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47" name="Line 278"/>
            <p:cNvSpPr>
              <a:spLocks noChangeShapeType="1"/>
            </p:cNvSpPr>
            <p:nvPr/>
          </p:nvSpPr>
          <p:spPr bwMode="auto">
            <a:xfrm>
              <a:off x="3342" y="1486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48" name="Line 279"/>
            <p:cNvSpPr>
              <a:spLocks noChangeShapeType="1"/>
            </p:cNvSpPr>
            <p:nvPr/>
          </p:nvSpPr>
          <p:spPr bwMode="auto">
            <a:xfrm>
              <a:off x="3050" y="1486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</p:grpSp>
      <p:grpSp>
        <p:nvGrpSpPr>
          <p:cNvPr id="30" name="Group 280"/>
          <p:cNvGrpSpPr>
            <a:grpSpLocks/>
          </p:cNvGrpSpPr>
          <p:nvPr/>
        </p:nvGrpSpPr>
        <p:grpSpPr bwMode="auto">
          <a:xfrm>
            <a:off x="6929135" y="2143116"/>
            <a:ext cx="342512" cy="731127"/>
            <a:chOff x="2494" y="1471"/>
            <a:chExt cx="1316" cy="2289"/>
          </a:xfrm>
        </p:grpSpPr>
        <p:sp>
          <p:nvSpPr>
            <p:cNvPr id="111" name="Freeform 281"/>
            <p:cNvSpPr>
              <a:spLocks/>
            </p:cNvSpPr>
            <p:nvPr/>
          </p:nvSpPr>
          <p:spPr bwMode="auto">
            <a:xfrm>
              <a:off x="2494" y="3386"/>
              <a:ext cx="1316" cy="187"/>
            </a:xfrm>
            <a:custGeom>
              <a:avLst/>
              <a:gdLst>
                <a:gd name="T0" fmla="*/ 0 w 399"/>
                <a:gd name="T1" fmla="*/ 187 h 101"/>
                <a:gd name="T2" fmla="*/ 660 w 399"/>
                <a:gd name="T3" fmla="*/ 0 h 101"/>
                <a:gd name="T4" fmla="*/ 1316 w 399"/>
                <a:gd name="T5" fmla="*/ 187 h 101"/>
                <a:gd name="T6" fmla="*/ 0 60000 65536"/>
                <a:gd name="T7" fmla="*/ 0 60000 65536"/>
                <a:gd name="T8" fmla="*/ 0 60000 65536"/>
                <a:gd name="T9" fmla="*/ 0 w 399"/>
                <a:gd name="T10" fmla="*/ 0 h 101"/>
                <a:gd name="T11" fmla="*/ 399 w 399"/>
                <a:gd name="T12" fmla="*/ 101 h 1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9" h="101">
                  <a:moveTo>
                    <a:pt x="0" y="101"/>
                  </a:moveTo>
                  <a:lnTo>
                    <a:pt x="200" y="0"/>
                  </a:lnTo>
                  <a:lnTo>
                    <a:pt x="399" y="101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12" name="Freeform 282"/>
            <p:cNvSpPr>
              <a:spLocks/>
            </p:cNvSpPr>
            <p:nvPr/>
          </p:nvSpPr>
          <p:spPr bwMode="auto">
            <a:xfrm>
              <a:off x="2494" y="1514"/>
              <a:ext cx="1316" cy="2246"/>
            </a:xfrm>
            <a:custGeom>
              <a:avLst/>
              <a:gdLst>
                <a:gd name="T0" fmla="*/ 660 w 399"/>
                <a:gd name="T1" fmla="*/ 0 h 1200"/>
                <a:gd name="T2" fmla="*/ 660 w 399"/>
                <a:gd name="T3" fmla="*/ 2246 h 1200"/>
                <a:gd name="T4" fmla="*/ 0 w 399"/>
                <a:gd name="T5" fmla="*/ 2061 h 1200"/>
                <a:gd name="T6" fmla="*/ 660 w 399"/>
                <a:gd name="T7" fmla="*/ 0 h 1200"/>
                <a:gd name="T8" fmla="*/ 1316 w 399"/>
                <a:gd name="T9" fmla="*/ 2061 h 1200"/>
                <a:gd name="T10" fmla="*/ 660 w 399"/>
                <a:gd name="T11" fmla="*/ 2246 h 12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9"/>
                <a:gd name="T19" fmla="*/ 0 h 1200"/>
                <a:gd name="T20" fmla="*/ 399 w 399"/>
                <a:gd name="T21" fmla="*/ 1200 h 12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9" h="1200">
                  <a:moveTo>
                    <a:pt x="200" y="0"/>
                  </a:moveTo>
                  <a:lnTo>
                    <a:pt x="200" y="1200"/>
                  </a:lnTo>
                  <a:lnTo>
                    <a:pt x="0" y="1101"/>
                  </a:lnTo>
                  <a:lnTo>
                    <a:pt x="200" y="0"/>
                  </a:lnTo>
                  <a:lnTo>
                    <a:pt x="399" y="1101"/>
                  </a:lnTo>
                  <a:lnTo>
                    <a:pt x="200" y="120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13" name="Freeform 283"/>
            <p:cNvSpPr>
              <a:spLocks/>
            </p:cNvSpPr>
            <p:nvPr/>
          </p:nvSpPr>
          <p:spPr bwMode="auto">
            <a:xfrm>
              <a:off x="2988" y="2028"/>
              <a:ext cx="329" cy="52"/>
            </a:xfrm>
            <a:custGeom>
              <a:avLst/>
              <a:gdLst>
                <a:gd name="T0" fmla="*/ 0 w 101"/>
                <a:gd name="T1" fmla="*/ 0 h 27"/>
                <a:gd name="T2" fmla="*/ 166 w 101"/>
                <a:gd name="T3" fmla="*/ 52 h 27"/>
                <a:gd name="T4" fmla="*/ 329 w 101"/>
                <a:gd name="T5" fmla="*/ 0 h 27"/>
                <a:gd name="T6" fmla="*/ 0 60000 65536"/>
                <a:gd name="T7" fmla="*/ 0 60000 65536"/>
                <a:gd name="T8" fmla="*/ 0 60000 65536"/>
                <a:gd name="T9" fmla="*/ 0 w 101"/>
                <a:gd name="T10" fmla="*/ 0 h 27"/>
                <a:gd name="T11" fmla="*/ 101 w 101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" h="27">
                  <a:moveTo>
                    <a:pt x="0" y="0"/>
                  </a:moveTo>
                  <a:lnTo>
                    <a:pt x="51" y="27"/>
                  </a:lnTo>
                  <a:lnTo>
                    <a:pt x="101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14" name="Freeform 284"/>
            <p:cNvSpPr>
              <a:spLocks/>
            </p:cNvSpPr>
            <p:nvPr/>
          </p:nvSpPr>
          <p:spPr bwMode="auto">
            <a:xfrm>
              <a:off x="2930" y="2202"/>
              <a:ext cx="436" cy="60"/>
            </a:xfrm>
            <a:custGeom>
              <a:avLst/>
              <a:gdLst>
                <a:gd name="T0" fmla="*/ 0 w 133"/>
                <a:gd name="T1" fmla="*/ 0 h 32"/>
                <a:gd name="T2" fmla="*/ 220 w 133"/>
                <a:gd name="T3" fmla="*/ 60 h 32"/>
                <a:gd name="T4" fmla="*/ 436 w 133"/>
                <a:gd name="T5" fmla="*/ 0 h 32"/>
                <a:gd name="T6" fmla="*/ 0 60000 65536"/>
                <a:gd name="T7" fmla="*/ 0 60000 65536"/>
                <a:gd name="T8" fmla="*/ 0 60000 65536"/>
                <a:gd name="T9" fmla="*/ 0 w 133"/>
                <a:gd name="T10" fmla="*/ 0 h 32"/>
                <a:gd name="T11" fmla="*/ 133 w 133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" h="32">
                  <a:moveTo>
                    <a:pt x="0" y="0"/>
                  </a:moveTo>
                  <a:lnTo>
                    <a:pt x="67" y="32"/>
                  </a:lnTo>
                  <a:lnTo>
                    <a:pt x="133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15" name="Freeform 285"/>
            <p:cNvSpPr>
              <a:spLocks/>
            </p:cNvSpPr>
            <p:nvPr/>
          </p:nvSpPr>
          <p:spPr bwMode="auto">
            <a:xfrm>
              <a:off x="2881" y="2370"/>
              <a:ext cx="534" cy="84"/>
            </a:xfrm>
            <a:custGeom>
              <a:avLst/>
              <a:gdLst>
                <a:gd name="T0" fmla="*/ 0 w 163"/>
                <a:gd name="T1" fmla="*/ 5 h 46"/>
                <a:gd name="T2" fmla="*/ 272 w 163"/>
                <a:gd name="T3" fmla="*/ 84 h 46"/>
                <a:gd name="T4" fmla="*/ 534 w 163"/>
                <a:gd name="T5" fmla="*/ 0 h 46"/>
                <a:gd name="T6" fmla="*/ 0 60000 65536"/>
                <a:gd name="T7" fmla="*/ 0 60000 65536"/>
                <a:gd name="T8" fmla="*/ 0 60000 65536"/>
                <a:gd name="T9" fmla="*/ 0 w 163"/>
                <a:gd name="T10" fmla="*/ 0 h 46"/>
                <a:gd name="T11" fmla="*/ 163 w 163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" h="46">
                  <a:moveTo>
                    <a:pt x="0" y="3"/>
                  </a:moveTo>
                  <a:lnTo>
                    <a:pt x="83" y="46"/>
                  </a:lnTo>
                  <a:lnTo>
                    <a:pt x="163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16" name="Freeform 286"/>
            <p:cNvSpPr>
              <a:spLocks/>
            </p:cNvSpPr>
            <p:nvPr/>
          </p:nvSpPr>
          <p:spPr bwMode="auto">
            <a:xfrm>
              <a:off x="2815" y="2543"/>
              <a:ext cx="658" cy="94"/>
            </a:xfrm>
            <a:custGeom>
              <a:avLst/>
              <a:gdLst>
                <a:gd name="T0" fmla="*/ 0 w 200"/>
                <a:gd name="T1" fmla="*/ 0 h 50"/>
                <a:gd name="T2" fmla="*/ 336 w 200"/>
                <a:gd name="T3" fmla="*/ 94 h 50"/>
                <a:gd name="T4" fmla="*/ 658 w 200"/>
                <a:gd name="T5" fmla="*/ 0 h 50"/>
                <a:gd name="T6" fmla="*/ 0 60000 65536"/>
                <a:gd name="T7" fmla="*/ 0 60000 65536"/>
                <a:gd name="T8" fmla="*/ 0 60000 65536"/>
                <a:gd name="T9" fmla="*/ 0 w 200"/>
                <a:gd name="T10" fmla="*/ 0 h 50"/>
                <a:gd name="T11" fmla="*/ 200 w 200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50">
                  <a:moveTo>
                    <a:pt x="0" y="0"/>
                  </a:moveTo>
                  <a:lnTo>
                    <a:pt x="102" y="50"/>
                  </a:lnTo>
                  <a:lnTo>
                    <a:pt x="200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17" name="Freeform 287"/>
            <p:cNvSpPr>
              <a:spLocks/>
            </p:cNvSpPr>
            <p:nvPr/>
          </p:nvSpPr>
          <p:spPr bwMode="auto">
            <a:xfrm>
              <a:off x="2765" y="2716"/>
              <a:ext cx="774" cy="113"/>
            </a:xfrm>
            <a:custGeom>
              <a:avLst/>
              <a:gdLst>
                <a:gd name="T0" fmla="*/ 0 w 235"/>
                <a:gd name="T1" fmla="*/ 0 h 58"/>
                <a:gd name="T2" fmla="*/ 389 w 235"/>
                <a:gd name="T3" fmla="*/ 113 h 58"/>
                <a:gd name="T4" fmla="*/ 774 w 235"/>
                <a:gd name="T5" fmla="*/ 0 h 58"/>
                <a:gd name="T6" fmla="*/ 0 60000 65536"/>
                <a:gd name="T7" fmla="*/ 0 60000 65536"/>
                <a:gd name="T8" fmla="*/ 0 60000 65536"/>
                <a:gd name="T9" fmla="*/ 0 w 235"/>
                <a:gd name="T10" fmla="*/ 0 h 58"/>
                <a:gd name="T11" fmla="*/ 235 w 235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58">
                  <a:moveTo>
                    <a:pt x="0" y="0"/>
                  </a:moveTo>
                  <a:lnTo>
                    <a:pt x="118" y="58"/>
                  </a:lnTo>
                  <a:lnTo>
                    <a:pt x="23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18" name="Freeform 288"/>
            <p:cNvSpPr>
              <a:spLocks/>
            </p:cNvSpPr>
            <p:nvPr/>
          </p:nvSpPr>
          <p:spPr bwMode="auto">
            <a:xfrm>
              <a:off x="2708" y="2885"/>
              <a:ext cx="872" cy="126"/>
            </a:xfrm>
            <a:custGeom>
              <a:avLst/>
              <a:gdLst>
                <a:gd name="T0" fmla="*/ 0 w 264"/>
                <a:gd name="T1" fmla="*/ 4 h 69"/>
                <a:gd name="T2" fmla="*/ 443 w 264"/>
                <a:gd name="T3" fmla="*/ 126 h 69"/>
                <a:gd name="T4" fmla="*/ 872 w 264"/>
                <a:gd name="T5" fmla="*/ 0 h 69"/>
                <a:gd name="T6" fmla="*/ 0 60000 65536"/>
                <a:gd name="T7" fmla="*/ 0 60000 65536"/>
                <a:gd name="T8" fmla="*/ 0 60000 65536"/>
                <a:gd name="T9" fmla="*/ 0 w 264"/>
                <a:gd name="T10" fmla="*/ 0 h 69"/>
                <a:gd name="T11" fmla="*/ 264 w 264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" h="69">
                  <a:moveTo>
                    <a:pt x="0" y="2"/>
                  </a:moveTo>
                  <a:lnTo>
                    <a:pt x="134" y="69"/>
                  </a:lnTo>
                  <a:lnTo>
                    <a:pt x="264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19" name="Freeform 289"/>
            <p:cNvSpPr>
              <a:spLocks/>
            </p:cNvSpPr>
            <p:nvPr/>
          </p:nvSpPr>
          <p:spPr bwMode="auto">
            <a:xfrm>
              <a:off x="2659" y="3063"/>
              <a:ext cx="987" cy="140"/>
            </a:xfrm>
            <a:custGeom>
              <a:avLst/>
              <a:gdLst>
                <a:gd name="T0" fmla="*/ 0 w 299"/>
                <a:gd name="T1" fmla="*/ 0 h 74"/>
                <a:gd name="T2" fmla="*/ 495 w 299"/>
                <a:gd name="T3" fmla="*/ 140 h 74"/>
                <a:gd name="T4" fmla="*/ 987 w 299"/>
                <a:gd name="T5" fmla="*/ 0 h 74"/>
                <a:gd name="T6" fmla="*/ 0 60000 65536"/>
                <a:gd name="T7" fmla="*/ 0 60000 65536"/>
                <a:gd name="T8" fmla="*/ 0 60000 65536"/>
                <a:gd name="T9" fmla="*/ 0 w 299"/>
                <a:gd name="T10" fmla="*/ 0 h 74"/>
                <a:gd name="T11" fmla="*/ 299 w 299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9" h="74">
                  <a:moveTo>
                    <a:pt x="0" y="0"/>
                  </a:moveTo>
                  <a:lnTo>
                    <a:pt x="150" y="74"/>
                  </a:lnTo>
                  <a:lnTo>
                    <a:pt x="299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20" name="Freeform 290"/>
            <p:cNvSpPr>
              <a:spLocks/>
            </p:cNvSpPr>
            <p:nvPr/>
          </p:nvSpPr>
          <p:spPr bwMode="auto">
            <a:xfrm>
              <a:off x="2601" y="3231"/>
              <a:ext cx="1102" cy="155"/>
            </a:xfrm>
            <a:custGeom>
              <a:avLst/>
              <a:gdLst>
                <a:gd name="T0" fmla="*/ 0 w 335"/>
                <a:gd name="T1" fmla="*/ 0 h 83"/>
                <a:gd name="T2" fmla="*/ 553 w 335"/>
                <a:gd name="T3" fmla="*/ 155 h 83"/>
                <a:gd name="T4" fmla="*/ 1102 w 335"/>
                <a:gd name="T5" fmla="*/ 0 h 83"/>
                <a:gd name="T6" fmla="*/ 0 60000 65536"/>
                <a:gd name="T7" fmla="*/ 0 60000 65536"/>
                <a:gd name="T8" fmla="*/ 0 60000 65536"/>
                <a:gd name="T9" fmla="*/ 0 w 335"/>
                <a:gd name="T10" fmla="*/ 0 h 83"/>
                <a:gd name="T11" fmla="*/ 335 w 335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5" h="83">
                  <a:moveTo>
                    <a:pt x="0" y="0"/>
                  </a:moveTo>
                  <a:lnTo>
                    <a:pt x="168" y="83"/>
                  </a:lnTo>
                  <a:lnTo>
                    <a:pt x="33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21" name="Freeform 291"/>
            <p:cNvSpPr>
              <a:spLocks/>
            </p:cNvSpPr>
            <p:nvPr/>
          </p:nvSpPr>
          <p:spPr bwMode="auto">
            <a:xfrm>
              <a:off x="2543" y="3400"/>
              <a:ext cx="1201" cy="173"/>
            </a:xfrm>
            <a:custGeom>
              <a:avLst/>
              <a:gdLst>
                <a:gd name="T0" fmla="*/ 0 w 365"/>
                <a:gd name="T1" fmla="*/ 0 h 93"/>
                <a:gd name="T2" fmla="*/ 605 w 365"/>
                <a:gd name="T3" fmla="*/ 173 h 93"/>
                <a:gd name="T4" fmla="*/ 1201 w 365"/>
                <a:gd name="T5" fmla="*/ 0 h 93"/>
                <a:gd name="T6" fmla="*/ 0 60000 65536"/>
                <a:gd name="T7" fmla="*/ 0 60000 65536"/>
                <a:gd name="T8" fmla="*/ 0 60000 65536"/>
                <a:gd name="T9" fmla="*/ 0 w 365"/>
                <a:gd name="T10" fmla="*/ 0 h 93"/>
                <a:gd name="T11" fmla="*/ 365 w 365"/>
                <a:gd name="T12" fmla="*/ 93 h 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5" h="93">
                  <a:moveTo>
                    <a:pt x="0" y="0"/>
                  </a:moveTo>
                  <a:lnTo>
                    <a:pt x="184" y="93"/>
                  </a:lnTo>
                  <a:lnTo>
                    <a:pt x="365" y="0"/>
                  </a:lnTo>
                </a:path>
              </a:pathLst>
            </a:custGeom>
            <a:noFill/>
            <a:ln w="508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22" name="Oval 292"/>
            <p:cNvSpPr>
              <a:spLocks noChangeArrowheads="1"/>
            </p:cNvSpPr>
            <p:nvPr/>
          </p:nvSpPr>
          <p:spPr bwMode="auto">
            <a:xfrm>
              <a:off x="2843" y="1471"/>
              <a:ext cx="622" cy="219"/>
            </a:xfrm>
            <a:prstGeom prst="ellipse">
              <a:avLst/>
            </a:prstGeom>
            <a:noFill/>
            <a:ln w="12700" algn="ctr">
              <a:solidFill>
                <a:srgbClr val="66468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123" name="Oval 293"/>
            <p:cNvSpPr>
              <a:spLocks noChangeArrowheads="1"/>
            </p:cNvSpPr>
            <p:nvPr/>
          </p:nvSpPr>
          <p:spPr bwMode="auto">
            <a:xfrm>
              <a:off x="2848" y="1649"/>
              <a:ext cx="622" cy="219"/>
            </a:xfrm>
            <a:prstGeom prst="ellipse">
              <a:avLst/>
            </a:prstGeom>
            <a:noFill/>
            <a:ln w="12700" algn="ctr">
              <a:solidFill>
                <a:srgbClr val="66468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124" name="Line 294"/>
            <p:cNvSpPr>
              <a:spLocks noChangeShapeType="1"/>
            </p:cNvSpPr>
            <p:nvPr/>
          </p:nvSpPr>
          <p:spPr bwMode="auto">
            <a:xfrm>
              <a:off x="2853" y="1582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25" name="Line 295"/>
            <p:cNvSpPr>
              <a:spLocks noChangeShapeType="1"/>
            </p:cNvSpPr>
            <p:nvPr/>
          </p:nvSpPr>
          <p:spPr bwMode="auto">
            <a:xfrm>
              <a:off x="2995" y="1678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26" name="Line 296"/>
            <p:cNvSpPr>
              <a:spLocks noChangeShapeType="1"/>
            </p:cNvSpPr>
            <p:nvPr/>
          </p:nvSpPr>
          <p:spPr bwMode="auto">
            <a:xfrm>
              <a:off x="3296" y="1687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27" name="Line 297"/>
            <p:cNvSpPr>
              <a:spLocks noChangeShapeType="1"/>
            </p:cNvSpPr>
            <p:nvPr/>
          </p:nvSpPr>
          <p:spPr bwMode="auto">
            <a:xfrm>
              <a:off x="3461" y="1605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28" name="Line 298"/>
            <p:cNvSpPr>
              <a:spLocks noChangeShapeType="1"/>
            </p:cNvSpPr>
            <p:nvPr/>
          </p:nvSpPr>
          <p:spPr bwMode="auto">
            <a:xfrm>
              <a:off x="3342" y="1486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129" name="Line 299"/>
            <p:cNvSpPr>
              <a:spLocks noChangeShapeType="1"/>
            </p:cNvSpPr>
            <p:nvPr/>
          </p:nvSpPr>
          <p:spPr bwMode="auto">
            <a:xfrm>
              <a:off x="3050" y="1486"/>
              <a:ext cx="0" cy="173"/>
            </a:xfrm>
            <a:prstGeom prst="line">
              <a:avLst/>
            </a:prstGeom>
            <a:noFill/>
            <a:ln w="12700">
              <a:solidFill>
                <a:srgbClr val="664686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</p:grpSp>
      <p:graphicFrame>
        <p:nvGraphicFramePr>
          <p:cNvPr id="34" name="Object 572"/>
          <p:cNvGraphicFramePr>
            <a:graphicFrameLocks noChangeAspect="1"/>
          </p:cNvGraphicFramePr>
          <p:nvPr/>
        </p:nvGraphicFramePr>
        <p:xfrm>
          <a:off x="1365141" y="2313276"/>
          <a:ext cx="765186" cy="725517"/>
        </p:xfrm>
        <a:graphic>
          <a:graphicData uri="http://schemas.openxmlformats.org/presentationml/2006/ole">
            <p:oleObj spid="_x0000_s1026" name="Visio" r:id="rId5" imgW="1026997" imgH="947544" progId="Visio.Drawing.11">
              <p:embed/>
            </p:oleObj>
          </a:graphicData>
        </a:graphic>
      </p:graphicFrame>
      <p:graphicFrame>
        <p:nvGraphicFramePr>
          <p:cNvPr id="35" name="Object 574"/>
          <p:cNvGraphicFramePr>
            <a:graphicFrameLocks noChangeAspect="1"/>
          </p:cNvGraphicFramePr>
          <p:nvPr/>
        </p:nvGraphicFramePr>
        <p:xfrm>
          <a:off x="8016792" y="3586671"/>
          <a:ext cx="728748" cy="689990"/>
        </p:xfrm>
        <a:graphic>
          <a:graphicData uri="http://schemas.openxmlformats.org/presentationml/2006/ole">
            <p:oleObj spid="_x0000_s1027" name="Visio" r:id="rId6" imgW="995800" imgH="916838" progId="Visio.Drawing.11">
              <p:embed/>
            </p:oleObj>
          </a:graphicData>
        </a:graphic>
      </p:graphicFrame>
      <p:grpSp>
        <p:nvGrpSpPr>
          <p:cNvPr id="36" name="Group 577"/>
          <p:cNvGrpSpPr>
            <a:grpSpLocks/>
          </p:cNvGrpSpPr>
          <p:nvPr/>
        </p:nvGrpSpPr>
        <p:grpSpPr bwMode="auto">
          <a:xfrm>
            <a:off x="3473046" y="3081801"/>
            <a:ext cx="511946" cy="319751"/>
            <a:chOff x="3479" y="1460"/>
            <a:chExt cx="302" cy="219"/>
          </a:xfrm>
        </p:grpSpPr>
        <p:sp>
          <p:nvSpPr>
            <p:cNvPr id="75" name="Oval 578"/>
            <p:cNvSpPr>
              <a:spLocks noChangeArrowheads="1"/>
            </p:cNvSpPr>
            <p:nvPr/>
          </p:nvSpPr>
          <p:spPr bwMode="auto">
            <a:xfrm>
              <a:off x="3480" y="1610"/>
              <a:ext cx="301" cy="69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76" name="Rectangle 579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77" name="Rectangle 580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78" name="Oval 581"/>
            <p:cNvSpPr>
              <a:spLocks noChangeArrowheads="1"/>
            </p:cNvSpPr>
            <p:nvPr/>
          </p:nvSpPr>
          <p:spPr bwMode="auto">
            <a:xfrm>
              <a:off x="3480" y="1460"/>
              <a:ext cx="301" cy="69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79" name="Group 582"/>
            <p:cNvGrpSpPr>
              <a:grpSpLocks/>
            </p:cNvGrpSpPr>
            <p:nvPr/>
          </p:nvGrpSpPr>
          <p:grpSpPr bwMode="auto">
            <a:xfrm>
              <a:off x="3525" y="1468"/>
              <a:ext cx="209" cy="53"/>
              <a:chOff x="3525" y="1468"/>
              <a:chExt cx="209" cy="53"/>
            </a:xfrm>
          </p:grpSpPr>
          <p:grpSp>
            <p:nvGrpSpPr>
              <p:cNvPr id="87" name="Group 583"/>
              <p:cNvGrpSpPr>
                <a:grpSpLocks/>
              </p:cNvGrpSpPr>
              <p:nvPr/>
            </p:nvGrpSpPr>
            <p:grpSpPr bwMode="auto">
              <a:xfrm>
                <a:off x="3525" y="1468"/>
                <a:ext cx="207" cy="52"/>
                <a:chOff x="3525" y="1468"/>
                <a:chExt cx="207" cy="52"/>
              </a:xfrm>
            </p:grpSpPr>
            <p:sp>
              <p:nvSpPr>
                <p:cNvPr id="97" name="Freeform 584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98" name="Freeform 585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99" name="Freeform 586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100" name="Freeform 587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101" name="Freeform 588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102" name="Freeform 589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103" name="Freeform 590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104" name="Freeform 591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  <p:grpSp>
            <p:nvGrpSpPr>
              <p:cNvPr id="88" name="Group 592"/>
              <p:cNvGrpSpPr>
                <a:grpSpLocks/>
              </p:cNvGrpSpPr>
              <p:nvPr/>
            </p:nvGrpSpPr>
            <p:grpSpPr bwMode="auto">
              <a:xfrm>
                <a:off x="3527" y="1469"/>
                <a:ext cx="207" cy="52"/>
                <a:chOff x="3527" y="1469"/>
                <a:chExt cx="207" cy="52"/>
              </a:xfrm>
            </p:grpSpPr>
            <p:sp>
              <p:nvSpPr>
                <p:cNvPr id="89" name="Freeform 593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90" name="Freeform 594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91" name="Freeform 595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92" name="Freeform 596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93" name="Freeform 597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94" name="Freeform 598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95" name="Freeform 599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96" name="Freeform 600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</p:grpSp>
        <p:sp>
          <p:nvSpPr>
            <p:cNvPr id="80" name="Line 601"/>
            <p:cNvSpPr>
              <a:spLocks noChangeShapeType="1"/>
            </p:cNvSpPr>
            <p:nvPr/>
          </p:nvSpPr>
          <p:spPr bwMode="auto">
            <a:xfrm>
              <a:off x="3479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81" name="Line 602"/>
            <p:cNvSpPr>
              <a:spLocks noChangeShapeType="1"/>
            </p:cNvSpPr>
            <p:nvPr/>
          </p:nvSpPr>
          <p:spPr bwMode="auto">
            <a:xfrm>
              <a:off x="3780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82" name="Group 603"/>
            <p:cNvGrpSpPr>
              <a:grpSpLocks/>
            </p:cNvGrpSpPr>
            <p:nvPr/>
          </p:nvGrpSpPr>
          <p:grpSpPr bwMode="auto">
            <a:xfrm>
              <a:off x="3514" y="1534"/>
              <a:ext cx="231" cy="128"/>
              <a:chOff x="3514" y="1534"/>
              <a:chExt cx="231" cy="128"/>
            </a:xfrm>
          </p:grpSpPr>
          <p:sp>
            <p:nvSpPr>
              <p:cNvPr id="83" name="Freeform 604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84" name="Freeform 605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85" name="Freeform 606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86" name="Freeform 607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</p:grpSp>
      </p:grpSp>
      <p:grpSp>
        <p:nvGrpSpPr>
          <p:cNvPr id="37" name="Group 66"/>
          <p:cNvGrpSpPr>
            <a:grpSpLocks/>
          </p:cNvGrpSpPr>
          <p:nvPr/>
        </p:nvGrpSpPr>
        <p:grpSpPr bwMode="auto">
          <a:xfrm>
            <a:off x="3471224" y="4353326"/>
            <a:ext cx="511946" cy="319751"/>
            <a:chOff x="3479" y="1460"/>
            <a:chExt cx="302" cy="219"/>
          </a:xfrm>
        </p:grpSpPr>
        <p:sp>
          <p:nvSpPr>
            <p:cNvPr id="45" name="Oval 67"/>
            <p:cNvSpPr>
              <a:spLocks noChangeArrowheads="1"/>
            </p:cNvSpPr>
            <p:nvPr/>
          </p:nvSpPr>
          <p:spPr bwMode="auto">
            <a:xfrm>
              <a:off x="3480" y="1610"/>
              <a:ext cx="301" cy="69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46" name="Rectangle 68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47" name="Rectangle 69"/>
            <p:cNvSpPr>
              <a:spLocks noChangeArrowheads="1"/>
            </p:cNvSpPr>
            <p:nvPr/>
          </p:nvSpPr>
          <p:spPr bwMode="auto">
            <a:xfrm>
              <a:off x="3479" y="1495"/>
              <a:ext cx="301" cy="150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48" name="Oval 70"/>
            <p:cNvSpPr>
              <a:spLocks noChangeArrowheads="1"/>
            </p:cNvSpPr>
            <p:nvPr/>
          </p:nvSpPr>
          <p:spPr bwMode="auto">
            <a:xfrm>
              <a:off x="3480" y="1460"/>
              <a:ext cx="301" cy="69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49" name="Group 71"/>
            <p:cNvGrpSpPr>
              <a:grpSpLocks/>
            </p:cNvGrpSpPr>
            <p:nvPr/>
          </p:nvGrpSpPr>
          <p:grpSpPr bwMode="auto">
            <a:xfrm>
              <a:off x="3525" y="1468"/>
              <a:ext cx="209" cy="53"/>
              <a:chOff x="3525" y="1468"/>
              <a:chExt cx="209" cy="53"/>
            </a:xfrm>
          </p:grpSpPr>
          <p:grpSp>
            <p:nvGrpSpPr>
              <p:cNvPr id="57" name="Group 72"/>
              <p:cNvGrpSpPr>
                <a:grpSpLocks/>
              </p:cNvGrpSpPr>
              <p:nvPr/>
            </p:nvGrpSpPr>
            <p:grpSpPr bwMode="auto">
              <a:xfrm>
                <a:off x="3525" y="1468"/>
                <a:ext cx="207" cy="52"/>
                <a:chOff x="3525" y="1468"/>
                <a:chExt cx="207" cy="52"/>
              </a:xfrm>
            </p:grpSpPr>
            <p:sp>
              <p:nvSpPr>
                <p:cNvPr id="67" name="Freeform 73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68" name="Freeform 74"/>
                <p:cNvSpPr>
                  <a:spLocks/>
                </p:cNvSpPr>
                <p:nvPr/>
              </p:nvSpPr>
              <p:spPr bwMode="auto">
                <a:xfrm>
                  <a:off x="3633" y="1469"/>
                  <a:ext cx="99" cy="22"/>
                </a:xfrm>
                <a:custGeom>
                  <a:avLst/>
                  <a:gdLst>
                    <a:gd name="T0" fmla="*/ 0 w 99"/>
                    <a:gd name="T1" fmla="*/ 17 h 22"/>
                    <a:gd name="T2" fmla="*/ 22 w 99"/>
                    <a:gd name="T3" fmla="*/ 22 h 22"/>
                    <a:gd name="T4" fmla="*/ 75 w 99"/>
                    <a:gd name="T5" fmla="*/ 7 h 22"/>
                    <a:gd name="T6" fmla="*/ 99 w 99"/>
                    <a:gd name="T7" fmla="*/ 12 h 22"/>
                    <a:gd name="T8" fmla="*/ 86 w 99"/>
                    <a:gd name="T9" fmla="*/ 0 h 22"/>
                    <a:gd name="T10" fmla="*/ 24 w 99"/>
                    <a:gd name="T11" fmla="*/ 0 h 22"/>
                    <a:gd name="T12" fmla="*/ 50 w 99"/>
                    <a:gd name="T13" fmla="*/ 4 h 22"/>
                    <a:gd name="T14" fmla="*/ 0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17"/>
                      </a:moveTo>
                      <a:lnTo>
                        <a:pt x="22" y="22"/>
                      </a:lnTo>
                      <a:lnTo>
                        <a:pt x="75" y="7"/>
                      </a:lnTo>
                      <a:lnTo>
                        <a:pt x="99" y="12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69" name="Freeform 75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70" name="Freeform 76"/>
                <p:cNvSpPr>
                  <a:spLocks/>
                </p:cNvSpPr>
                <p:nvPr/>
              </p:nvSpPr>
              <p:spPr bwMode="auto">
                <a:xfrm>
                  <a:off x="3525" y="1495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3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3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71" name="Freeform 77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72" name="Freeform 78"/>
                <p:cNvSpPr>
                  <a:spLocks/>
                </p:cNvSpPr>
                <p:nvPr/>
              </p:nvSpPr>
              <p:spPr bwMode="auto">
                <a:xfrm>
                  <a:off x="3530" y="1468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6 w 99"/>
                    <a:gd name="T5" fmla="*/ 13 h 22"/>
                    <a:gd name="T6" fmla="*/ 99 w 99"/>
                    <a:gd name="T7" fmla="*/ 10 h 22"/>
                    <a:gd name="T8" fmla="*/ 87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8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6" y="13"/>
                      </a:lnTo>
                      <a:lnTo>
                        <a:pt x="99" y="10"/>
                      </a:lnTo>
                      <a:lnTo>
                        <a:pt x="87" y="22"/>
                      </a:lnTo>
                      <a:lnTo>
                        <a:pt x="24" y="22"/>
                      </a:lnTo>
                      <a:lnTo>
                        <a:pt x="50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73" name="Freeform 79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74" name="Freeform 80"/>
                <p:cNvSpPr>
                  <a:spLocks/>
                </p:cNvSpPr>
                <p:nvPr/>
              </p:nvSpPr>
              <p:spPr bwMode="auto">
                <a:xfrm>
                  <a:off x="3629" y="1498"/>
                  <a:ext cx="100" cy="22"/>
                </a:xfrm>
                <a:custGeom>
                  <a:avLst/>
                  <a:gdLst>
                    <a:gd name="T0" fmla="*/ 100 w 100"/>
                    <a:gd name="T1" fmla="*/ 17 h 22"/>
                    <a:gd name="T2" fmla="*/ 78 w 100"/>
                    <a:gd name="T3" fmla="*/ 22 h 22"/>
                    <a:gd name="T4" fmla="*/ 26 w 100"/>
                    <a:gd name="T5" fmla="*/ 7 h 22"/>
                    <a:gd name="T6" fmla="*/ 0 w 100"/>
                    <a:gd name="T7" fmla="*/ 12 h 22"/>
                    <a:gd name="T8" fmla="*/ 13 w 100"/>
                    <a:gd name="T9" fmla="*/ 0 h 22"/>
                    <a:gd name="T10" fmla="*/ 78 w 100"/>
                    <a:gd name="T11" fmla="*/ 0 h 22"/>
                    <a:gd name="T12" fmla="*/ 50 w 100"/>
                    <a:gd name="T13" fmla="*/ 3 h 22"/>
                    <a:gd name="T14" fmla="*/ 100 w 10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2"/>
                    <a:gd name="T26" fmla="*/ 100 w 10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2">
                      <a:moveTo>
                        <a:pt x="100" y="17"/>
                      </a:moveTo>
                      <a:lnTo>
                        <a:pt x="78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8" y="0"/>
                      </a:lnTo>
                      <a:lnTo>
                        <a:pt x="50" y="3"/>
                      </a:lnTo>
                      <a:lnTo>
                        <a:pt x="10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  <p:grpSp>
            <p:nvGrpSpPr>
              <p:cNvPr id="58" name="Group 81"/>
              <p:cNvGrpSpPr>
                <a:grpSpLocks/>
              </p:cNvGrpSpPr>
              <p:nvPr/>
            </p:nvGrpSpPr>
            <p:grpSpPr bwMode="auto">
              <a:xfrm>
                <a:off x="3527" y="1469"/>
                <a:ext cx="207" cy="52"/>
                <a:chOff x="3527" y="1469"/>
                <a:chExt cx="207" cy="52"/>
              </a:xfrm>
            </p:grpSpPr>
            <p:sp>
              <p:nvSpPr>
                <p:cNvPr id="59" name="Freeform 82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60" name="Freeform 83"/>
                <p:cNvSpPr>
                  <a:spLocks/>
                </p:cNvSpPr>
                <p:nvPr/>
              </p:nvSpPr>
              <p:spPr bwMode="auto">
                <a:xfrm>
                  <a:off x="3635" y="1470"/>
                  <a:ext cx="99" cy="23"/>
                </a:xfrm>
                <a:custGeom>
                  <a:avLst/>
                  <a:gdLst>
                    <a:gd name="T0" fmla="*/ 0 w 99"/>
                    <a:gd name="T1" fmla="*/ 18 h 23"/>
                    <a:gd name="T2" fmla="*/ 22 w 99"/>
                    <a:gd name="T3" fmla="*/ 23 h 23"/>
                    <a:gd name="T4" fmla="*/ 75 w 99"/>
                    <a:gd name="T5" fmla="*/ 8 h 23"/>
                    <a:gd name="T6" fmla="*/ 99 w 99"/>
                    <a:gd name="T7" fmla="*/ 13 h 23"/>
                    <a:gd name="T8" fmla="*/ 86 w 99"/>
                    <a:gd name="T9" fmla="*/ 0 h 23"/>
                    <a:gd name="T10" fmla="*/ 24 w 99"/>
                    <a:gd name="T11" fmla="*/ 0 h 23"/>
                    <a:gd name="T12" fmla="*/ 50 w 99"/>
                    <a:gd name="T13" fmla="*/ 4 h 23"/>
                    <a:gd name="T14" fmla="*/ 0 w 99"/>
                    <a:gd name="T15" fmla="*/ 18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3"/>
                    <a:gd name="T26" fmla="*/ 99 w 99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3">
                      <a:moveTo>
                        <a:pt x="0" y="18"/>
                      </a:moveTo>
                      <a:lnTo>
                        <a:pt x="22" y="23"/>
                      </a:lnTo>
                      <a:lnTo>
                        <a:pt x="75" y="8"/>
                      </a:lnTo>
                      <a:lnTo>
                        <a:pt x="99" y="13"/>
                      </a:lnTo>
                      <a:lnTo>
                        <a:pt x="86" y="0"/>
                      </a:lnTo>
                      <a:lnTo>
                        <a:pt x="24" y="0"/>
                      </a:lnTo>
                      <a:lnTo>
                        <a:pt x="5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61" name="Freeform 84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62" name="Freeform 85"/>
                <p:cNvSpPr>
                  <a:spLocks/>
                </p:cNvSpPr>
                <p:nvPr/>
              </p:nvSpPr>
              <p:spPr bwMode="auto">
                <a:xfrm>
                  <a:off x="3527" y="1496"/>
                  <a:ext cx="99" cy="24"/>
                </a:xfrm>
                <a:custGeom>
                  <a:avLst/>
                  <a:gdLst>
                    <a:gd name="T0" fmla="*/ 99 w 99"/>
                    <a:gd name="T1" fmla="*/ 5 h 24"/>
                    <a:gd name="T2" fmla="*/ 77 w 99"/>
                    <a:gd name="T3" fmla="*/ 0 h 24"/>
                    <a:gd name="T4" fmla="*/ 25 w 99"/>
                    <a:gd name="T5" fmla="*/ 15 h 24"/>
                    <a:gd name="T6" fmla="*/ 0 w 99"/>
                    <a:gd name="T7" fmla="*/ 10 h 24"/>
                    <a:gd name="T8" fmla="*/ 12 w 99"/>
                    <a:gd name="T9" fmla="*/ 24 h 24"/>
                    <a:gd name="T10" fmla="*/ 77 w 99"/>
                    <a:gd name="T11" fmla="*/ 24 h 24"/>
                    <a:gd name="T12" fmla="*/ 49 w 99"/>
                    <a:gd name="T13" fmla="*/ 19 h 24"/>
                    <a:gd name="T14" fmla="*/ 99 w 99"/>
                    <a:gd name="T15" fmla="*/ 5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4"/>
                    <a:gd name="T26" fmla="*/ 99 w 99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4">
                      <a:moveTo>
                        <a:pt x="99" y="5"/>
                      </a:moveTo>
                      <a:lnTo>
                        <a:pt x="77" y="0"/>
                      </a:lnTo>
                      <a:lnTo>
                        <a:pt x="25" y="15"/>
                      </a:lnTo>
                      <a:lnTo>
                        <a:pt x="0" y="10"/>
                      </a:lnTo>
                      <a:lnTo>
                        <a:pt x="12" y="24"/>
                      </a:lnTo>
                      <a:lnTo>
                        <a:pt x="77" y="24"/>
                      </a:lnTo>
                      <a:lnTo>
                        <a:pt x="49" y="19"/>
                      </a:lnTo>
                      <a:lnTo>
                        <a:pt x="99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63" name="Freeform 86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64" name="Freeform 87"/>
                <p:cNvSpPr>
                  <a:spLocks/>
                </p:cNvSpPr>
                <p:nvPr/>
              </p:nvSpPr>
              <p:spPr bwMode="auto">
                <a:xfrm>
                  <a:off x="3532" y="1469"/>
                  <a:ext cx="99" cy="22"/>
                </a:xfrm>
                <a:custGeom>
                  <a:avLst/>
                  <a:gdLst>
                    <a:gd name="T0" fmla="*/ 0 w 99"/>
                    <a:gd name="T1" fmla="*/ 5 h 22"/>
                    <a:gd name="T2" fmla="*/ 22 w 99"/>
                    <a:gd name="T3" fmla="*/ 0 h 22"/>
                    <a:gd name="T4" fmla="*/ 75 w 99"/>
                    <a:gd name="T5" fmla="*/ 14 h 22"/>
                    <a:gd name="T6" fmla="*/ 99 w 99"/>
                    <a:gd name="T7" fmla="*/ 10 h 22"/>
                    <a:gd name="T8" fmla="*/ 86 w 99"/>
                    <a:gd name="T9" fmla="*/ 22 h 22"/>
                    <a:gd name="T10" fmla="*/ 24 w 99"/>
                    <a:gd name="T11" fmla="*/ 22 h 22"/>
                    <a:gd name="T12" fmla="*/ 50 w 99"/>
                    <a:gd name="T13" fmla="*/ 19 h 22"/>
                    <a:gd name="T14" fmla="*/ 0 w 99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0" y="5"/>
                      </a:moveTo>
                      <a:lnTo>
                        <a:pt x="22" y="0"/>
                      </a:lnTo>
                      <a:lnTo>
                        <a:pt x="75" y="14"/>
                      </a:lnTo>
                      <a:lnTo>
                        <a:pt x="99" y="10"/>
                      </a:lnTo>
                      <a:lnTo>
                        <a:pt x="86" y="22"/>
                      </a:lnTo>
                      <a:lnTo>
                        <a:pt x="24" y="22"/>
                      </a:lnTo>
                      <a:lnTo>
                        <a:pt x="50" y="1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65" name="Freeform 88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  <p:sp>
              <p:nvSpPr>
                <p:cNvPr id="66" name="Freeform 89"/>
                <p:cNvSpPr>
                  <a:spLocks/>
                </p:cNvSpPr>
                <p:nvPr/>
              </p:nvSpPr>
              <p:spPr bwMode="auto">
                <a:xfrm>
                  <a:off x="3631" y="1499"/>
                  <a:ext cx="99" cy="22"/>
                </a:xfrm>
                <a:custGeom>
                  <a:avLst/>
                  <a:gdLst>
                    <a:gd name="T0" fmla="*/ 99 w 99"/>
                    <a:gd name="T1" fmla="*/ 17 h 22"/>
                    <a:gd name="T2" fmla="*/ 77 w 99"/>
                    <a:gd name="T3" fmla="*/ 22 h 22"/>
                    <a:gd name="T4" fmla="*/ 26 w 99"/>
                    <a:gd name="T5" fmla="*/ 7 h 22"/>
                    <a:gd name="T6" fmla="*/ 0 w 99"/>
                    <a:gd name="T7" fmla="*/ 12 h 22"/>
                    <a:gd name="T8" fmla="*/ 13 w 99"/>
                    <a:gd name="T9" fmla="*/ 0 h 22"/>
                    <a:gd name="T10" fmla="*/ 77 w 99"/>
                    <a:gd name="T11" fmla="*/ 0 h 22"/>
                    <a:gd name="T12" fmla="*/ 50 w 99"/>
                    <a:gd name="T13" fmla="*/ 4 h 22"/>
                    <a:gd name="T14" fmla="*/ 99 w 99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9"/>
                    <a:gd name="T25" fmla="*/ 0 h 22"/>
                    <a:gd name="T26" fmla="*/ 99 w 99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9" h="22">
                      <a:moveTo>
                        <a:pt x="99" y="17"/>
                      </a:moveTo>
                      <a:lnTo>
                        <a:pt x="77" y="22"/>
                      </a:lnTo>
                      <a:lnTo>
                        <a:pt x="26" y="7"/>
                      </a:lnTo>
                      <a:lnTo>
                        <a:pt x="0" y="12"/>
                      </a:lnTo>
                      <a:lnTo>
                        <a:pt x="13" y="0"/>
                      </a:lnTo>
                      <a:lnTo>
                        <a:pt x="77" y="0"/>
                      </a:lnTo>
                      <a:lnTo>
                        <a:pt x="50" y="4"/>
                      </a:lnTo>
                      <a:lnTo>
                        <a:pt x="99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 sz="2000"/>
                </a:p>
              </p:txBody>
            </p:sp>
          </p:grpSp>
        </p:grpSp>
        <p:sp>
          <p:nvSpPr>
            <p:cNvPr id="50" name="Line 90"/>
            <p:cNvSpPr>
              <a:spLocks noChangeShapeType="1"/>
            </p:cNvSpPr>
            <p:nvPr/>
          </p:nvSpPr>
          <p:spPr bwMode="auto">
            <a:xfrm>
              <a:off x="3479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sp>
          <p:nvSpPr>
            <p:cNvPr id="51" name="Line 91"/>
            <p:cNvSpPr>
              <a:spLocks noChangeShapeType="1"/>
            </p:cNvSpPr>
            <p:nvPr/>
          </p:nvSpPr>
          <p:spPr bwMode="auto">
            <a:xfrm>
              <a:off x="3780" y="1494"/>
              <a:ext cx="1" cy="150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sz="2000"/>
            </a:p>
          </p:txBody>
        </p:sp>
        <p:grpSp>
          <p:nvGrpSpPr>
            <p:cNvPr id="52" name="Group 92"/>
            <p:cNvGrpSpPr>
              <a:grpSpLocks/>
            </p:cNvGrpSpPr>
            <p:nvPr/>
          </p:nvGrpSpPr>
          <p:grpSpPr bwMode="auto">
            <a:xfrm>
              <a:off x="3514" y="1534"/>
              <a:ext cx="231" cy="128"/>
              <a:chOff x="3514" y="1534"/>
              <a:chExt cx="231" cy="128"/>
            </a:xfrm>
          </p:grpSpPr>
          <p:sp>
            <p:nvSpPr>
              <p:cNvPr id="53" name="Freeform 93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54" name="Freeform 94"/>
              <p:cNvSpPr>
                <a:spLocks/>
              </p:cNvSpPr>
              <p:nvPr/>
            </p:nvSpPr>
            <p:spPr bwMode="auto">
              <a:xfrm>
                <a:off x="3514" y="1534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4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8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4 w 229"/>
                  <a:gd name="T39" fmla="*/ 77 h 127"/>
                  <a:gd name="T40" fmla="*/ 86 w 229"/>
                  <a:gd name="T41" fmla="*/ 113 h 127"/>
                  <a:gd name="T42" fmla="*/ 33 w 229"/>
                  <a:gd name="T43" fmla="*/ 113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8 h 127"/>
                  <a:gd name="T50" fmla="*/ 33 w 229"/>
                  <a:gd name="T51" fmla="*/ 102 h 127"/>
                  <a:gd name="T52" fmla="*/ 70 w 229"/>
                  <a:gd name="T53" fmla="*/ 102 h 127"/>
                  <a:gd name="T54" fmla="*/ 103 w 229"/>
                  <a:gd name="T55" fmla="*/ 64 h 127"/>
                  <a:gd name="T56" fmla="*/ 70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4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8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4" y="77"/>
                    </a:lnTo>
                    <a:lnTo>
                      <a:pt x="86" y="113"/>
                    </a:lnTo>
                    <a:lnTo>
                      <a:pt x="33" y="113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8"/>
                    </a:lnTo>
                    <a:lnTo>
                      <a:pt x="33" y="102"/>
                    </a:lnTo>
                    <a:lnTo>
                      <a:pt x="70" y="102"/>
                    </a:lnTo>
                    <a:lnTo>
                      <a:pt x="103" y="64"/>
                    </a:lnTo>
                    <a:lnTo>
                      <a:pt x="70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55" name="Freeform 95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  <p:sp>
            <p:nvSpPr>
              <p:cNvPr id="56" name="Freeform 96"/>
              <p:cNvSpPr>
                <a:spLocks/>
              </p:cNvSpPr>
              <p:nvPr/>
            </p:nvSpPr>
            <p:spPr bwMode="auto">
              <a:xfrm>
                <a:off x="3516" y="1535"/>
                <a:ext cx="229" cy="127"/>
              </a:xfrm>
              <a:custGeom>
                <a:avLst/>
                <a:gdLst>
                  <a:gd name="T0" fmla="*/ 33 w 229"/>
                  <a:gd name="T1" fmla="*/ 0 h 127"/>
                  <a:gd name="T2" fmla="*/ 33 w 229"/>
                  <a:gd name="T3" fmla="*/ 16 h 127"/>
                  <a:gd name="T4" fmla="*/ 86 w 229"/>
                  <a:gd name="T5" fmla="*/ 16 h 127"/>
                  <a:gd name="T6" fmla="*/ 113 w 229"/>
                  <a:gd name="T7" fmla="*/ 50 h 127"/>
                  <a:gd name="T8" fmla="*/ 143 w 229"/>
                  <a:gd name="T9" fmla="*/ 16 h 127"/>
                  <a:gd name="T10" fmla="*/ 196 w 229"/>
                  <a:gd name="T11" fmla="*/ 16 h 127"/>
                  <a:gd name="T12" fmla="*/ 196 w 229"/>
                  <a:gd name="T13" fmla="*/ 0 h 127"/>
                  <a:gd name="T14" fmla="*/ 229 w 229"/>
                  <a:gd name="T15" fmla="*/ 20 h 127"/>
                  <a:gd name="T16" fmla="*/ 196 w 229"/>
                  <a:gd name="T17" fmla="*/ 40 h 127"/>
                  <a:gd name="T18" fmla="*/ 196 w 229"/>
                  <a:gd name="T19" fmla="*/ 26 h 127"/>
                  <a:gd name="T20" fmla="*/ 158 w 229"/>
                  <a:gd name="T21" fmla="*/ 26 h 127"/>
                  <a:gd name="T22" fmla="*/ 126 w 229"/>
                  <a:gd name="T23" fmla="*/ 64 h 127"/>
                  <a:gd name="T24" fmla="*/ 158 w 229"/>
                  <a:gd name="T25" fmla="*/ 102 h 127"/>
                  <a:gd name="T26" fmla="*/ 196 w 229"/>
                  <a:gd name="T27" fmla="*/ 102 h 127"/>
                  <a:gd name="T28" fmla="*/ 196 w 229"/>
                  <a:gd name="T29" fmla="*/ 89 h 127"/>
                  <a:gd name="T30" fmla="*/ 229 w 229"/>
                  <a:gd name="T31" fmla="*/ 107 h 127"/>
                  <a:gd name="T32" fmla="*/ 196 w 229"/>
                  <a:gd name="T33" fmla="*/ 127 h 127"/>
                  <a:gd name="T34" fmla="*/ 196 w 229"/>
                  <a:gd name="T35" fmla="*/ 112 h 127"/>
                  <a:gd name="T36" fmla="*/ 143 w 229"/>
                  <a:gd name="T37" fmla="*/ 112 h 127"/>
                  <a:gd name="T38" fmla="*/ 113 w 229"/>
                  <a:gd name="T39" fmla="*/ 77 h 127"/>
                  <a:gd name="T40" fmla="*/ 86 w 229"/>
                  <a:gd name="T41" fmla="*/ 114 h 127"/>
                  <a:gd name="T42" fmla="*/ 33 w 229"/>
                  <a:gd name="T43" fmla="*/ 114 h 127"/>
                  <a:gd name="T44" fmla="*/ 33 w 229"/>
                  <a:gd name="T45" fmla="*/ 127 h 127"/>
                  <a:gd name="T46" fmla="*/ 0 w 229"/>
                  <a:gd name="T47" fmla="*/ 107 h 127"/>
                  <a:gd name="T48" fmla="*/ 33 w 229"/>
                  <a:gd name="T49" fmla="*/ 89 h 127"/>
                  <a:gd name="T50" fmla="*/ 33 w 229"/>
                  <a:gd name="T51" fmla="*/ 102 h 127"/>
                  <a:gd name="T52" fmla="*/ 69 w 229"/>
                  <a:gd name="T53" fmla="*/ 102 h 127"/>
                  <a:gd name="T54" fmla="*/ 102 w 229"/>
                  <a:gd name="T55" fmla="*/ 64 h 127"/>
                  <a:gd name="T56" fmla="*/ 69 w 229"/>
                  <a:gd name="T57" fmla="*/ 26 h 127"/>
                  <a:gd name="T58" fmla="*/ 33 w 229"/>
                  <a:gd name="T59" fmla="*/ 26 h 127"/>
                  <a:gd name="T60" fmla="*/ 33 w 229"/>
                  <a:gd name="T61" fmla="*/ 39 h 127"/>
                  <a:gd name="T62" fmla="*/ 0 w 229"/>
                  <a:gd name="T63" fmla="*/ 20 h 127"/>
                  <a:gd name="T64" fmla="*/ 33 w 229"/>
                  <a:gd name="T65" fmla="*/ 0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9"/>
                  <a:gd name="T100" fmla="*/ 0 h 127"/>
                  <a:gd name="T101" fmla="*/ 229 w 229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9" h="127">
                    <a:moveTo>
                      <a:pt x="33" y="0"/>
                    </a:moveTo>
                    <a:lnTo>
                      <a:pt x="33" y="16"/>
                    </a:lnTo>
                    <a:lnTo>
                      <a:pt x="86" y="16"/>
                    </a:lnTo>
                    <a:lnTo>
                      <a:pt x="113" y="50"/>
                    </a:lnTo>
                    <a:lnTo>
                      <a:pt x="143" y="16"/>
                    </a:lnTo>
                    <a:lnTo>
                      <a:pt x="196" y="16"/>
                    </a:lnTo>
                    <a:lnTo>
                      <a:pt x="196" y="0"/>
                    </a:lnTo>
                    <a:lnTo>
                      <a:pt x="229" y="20"/>
                    </a:lnTo>
                    <a:lnTo>
                      <a:pt x="196" y="40"/>
                    </a:lnTo>
                    <a:lnTo>
                      <a:pt x="196" y="26"/>
                    </a:lnTo>
                    <a:lnTo>
                      <a:pt x="158" y="26"/>
                    </a:lnTo>
                    <a:lnTo>
                      <a:pt x="126" y="64"/>
                    </a:lnTo>
                    <a:lnTo>
                      <a:pt x="158" y="102"/>
                    </a:lnTo>
                    <a:lnTo>
                      <a:pt x="196" y="102"/>
                    </a:lnTo>
                    <a:lnTo>
                      <a:pt x="196" y="89"/>
                    </a:lnTo>
                    <a:lnTo>
                      <a:pt x="229" y="107"/>
                    </a:lnTo>
                    <a:lnTo>
                      <a:pt x="196" y="127"/>
                    </a:lnTo>
                    <a:lnTo>
                      <a:pt x="196" y="112"/>
                    </a:lnTo>
                    <a:lnTo>
                      <a:pt x="143" y="112"/>
                    </a:lnTo>
                    <a:lnTo>
                      <a:pt x="113" y="77"/>
                    </a:lnTo>
                    <a:lnTo>
                      <a:pt x="86" y="114"/>
                    </a:lnTo>
                    <a:lnTo>
                      <a:pt x="33" y="114"/>
                    </a:lnTo>
                    <a:lnTo>
                      <a:pt x="33" y="127"/>
                    </a:lnTo>
                    <a:lnTo>
                      <a:pt x="0" y="107"/>
                    </a:lnTo>
                    <a:lnTo>
                      <a:pt x="33" y="89"/>
                    </a:lnTo>
                    <a:lnTo>
                      <a:pt x="33" y="102"/>
                    </a:lnTo>
                    <a:lnTo>
                      <a:pt x="69" y="102"/>
                    </a:lnTo>
                    <a:lnTo>
                      <a:pt x="102" y="64"/>
                    </a:lnTo>
                    <a:lnTo>
                      <a:pt x="69" y="26"/>
                    </a:lnTo>
                    <a:lnTo>
                      <a:pt x="33" y="26"/>
                    </a:lnTo>
                    <a:lnTo>
                      <a:pt x="33" y="39"/>
                    </a:lnTo>
                    <a:lnTo>
                      <a:pt x="0" y="2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 sz="2000"/>
              </a:p>
            </p:txBody>
          </p:sp>
        </p:grpSp>
      </p:grpSp>
      <p:sp>
        <p:nvSpPr>
          <p:cNvPr id="38" name="Text Box 609"/>
          <p:cNvSpPr txBox="1">
            <a:spLocks noChangeArrowheads="1"/>
          </p:cNvSpPr>
          <p:nvPr/>
        </p:nvSpPr>
        <p:spPr bwMode="auto">
          <a:xfrm>
            <a:off x="785786" y="3078061"/>
            <a:ext cx="1818227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latinLnBrk="0" hangingPunct="0"/>
            <a:r>
              <a:rPr lang="en-US" altLang="ko-KR" sz="1400" b="1" dirty="0" smtClean="0">
                <a:solidFill>
                  <a:srgbClr val="000000"/>
                </a:solidFill>
                <a:latin typeface="Arial" charset="0"/>
                <a:ea typeface="돋움" pitchFamily="50" charset="-127"/>
              </a:rPr>
              <a:t>Corresponding Node</a:t>
            </a:r>
            <a:endParaRPr kumimoji="0" lang="en-US" altLang="ko-KR" sz="1400" b="1" dirty="0">
              <a:solidFill>
                <a:srgbClr val="000000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39" name="Freeform 612"/>
          <p:cNvSpPr>
            <a:spLocks/>
          </p:cNvSpPr>
          <p:nvPr/>
        </p:nvSpPr>
        <p:spPr bwMode="auto">
          <a:xfrm flipH="1">
            <a:off x="7067597" y="3246351"/>
            <a:ext cx="803445" cy="727387"/>
          </a:xfrm>
          <a:custGeom>
            <a:avLst/>
            <a:gdLst>
              <a:gd name="T0" fmla="*/ 0 w 701"/>
              <a:gd name="T1" fmla="*/ 389 h 200"/>
              <a:gd name="T2" fmla="*/ 242 w 701"/>
              <a:gd name="T3" fmla="*/ 72 h 200"/>
              <a:gd name="T4" fmla="*/ 232 w 701"/>
              <a:gd name="T5" fmla="*/ 224 h 200"/>
              <a:gd name="T6" fmla="*/ 441 w 701"/>
              <a:gd name="T7" fmla="*/ 0 h 200"/>
              <a:gd name="T8" fmla="*/ 199 w 701"/>
              <a:gd name="T9" fmla="*/ 311 h 200"/>
              <a:gd name="T10" fmla="*/ 209 w 701"/>
              <a:gd name="T11" fmla="*/ 161 h 200"/>
              <a:gd name="T12" fmla="*/ 0 w 701"/>
              <a:gd name="T13" fmla="*/ 389 h 2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1"/>
              <a:gd name="T22" fmla="*/ 0 h 200"/>
              <a:gd name="T23" fmla="*/ 701 w 701"/>
              <a:gd name="T24" fmla="*/ 200 h 2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1" h="200">
                <a:moveTo>
                  <a:pt x="0" y="200"/>
                </a:moveTo>
                <a:lnTo>
                  <a:pt x="384" y="37"/>
                </a:lnTo>
                <a:lnTo>
                  <a:pt x="368" y="115"/>
                </a:lnTo>
                <a:lnTo>
                  <a:pt x="701" y="0"/>
                </a:lnTo>
                <a:lnTo>
                  <a:pt x="317" y="160"/>
                </a:lnTo>
                <a:lnTo>
                  <a:pt x="333" y="83"/>
                </a:lnTo>
                <a:lnTo>
                  <a:pt x="0" y="200"/>
                </a:lnTo>
                <a:close/>
              </a:path>
            </a:pathLst>
          </a:custGeom>
          <a:solidFill>
            <a:srgbClr val="FF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40" name="Freeform 614"/>
          <p:cNvSpPr>
            <a:spLocks/>
          </p:cNvSpPr>
          <p:nvPr/>
        </p:nvSpPr>
        <p:spPr bwMode="auto">
          <a:xfrm flipH="1">
            <a:off x="7067597" y="5196647"/>
            <a:ext cx="767008" cy="710558"/>
          </a:xfrm>
          <a:custGeom>
            <a:avLst/>
            <a:gdLst>
              <a:gd name="T0" fmla="*/ 0 w 701"/>
              <a:gd name="T1" fmla="*/ 380 h 200"/>
              <a:gd name="T2" fmla="*/ 231 w 701"/>
              <a:gd name="T3" fmla="*/ 70 h 200"/>
              <a:gd name="T4" fmla="*/ 221 w 701"/>
              <a:gd name="T5" fmla="*/ 218 h 200"/>
              <a:gd name="T6" fmla="*/ 421 w 701"/>
              <a:gd name="T7" fmla="*/ 0 h 200"/>
              <a:gd name="T8" fmla="*/ 190 w 701"/>
              <a:gd name="T9" fmla="*/ 304 h 200"/>
              <a:gd name="T10" fmla="*/ 200 w 701"/>
              <a:gd name="T11" fmla="*/ 158 h 200"/>
              <a:gd name="T12" fmla="*/ 0 w 701"/>
              <a:gd name="T13" fmla="*/ 380 h 2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1"/>
              <a:gd name="T22" fmla="*/ 0 h 200"/>
              <a:gd name="T23" fmla="*/ 701 w 701"/>
              <a:gd name="T24" fmla="*/ 200 h 2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1" h="200">
                <a:moveTo>
                  <a:pt x="0" y="200"/>
                </a:moveTo>
                <a:lnTo>
                  <a:pt x="384" y="37"/>
                </a:lnTo>
                <a:lnTo>
                  <a:pt x="368" y="115"/>
                </a:lnTo>
                <a:lnTo>
                  <a:pt x="701" y="0"/>
                </a:lnTo>
                <a:lnTo>
                  <a:pt x="317" y="160"/>
                </a:lnTo>
                <a:lnTo>
                  <a:pt x="333" y="83"/>
                </a:lnTo>
                <a:lnTo>
                  <a:pt x="0" y="200"/>
                </a:lnTo>
                <a:close/>
              </a:path>
            </a:pathLst>
          </a:custGeom>
          <a:solidFill>
            <a:srgbClr val="FF0000"/>
          </a:solidFill>
          <a:ln w="19050">
            <a:noFill/>
            <a:round/>
            <a:headEnd/>
            <a:tailEnd/>
          </a:ln>
        </p:spPr>
        <p:txBody>
          <a:bodyPr/>
          <a:lstStyle/>
          <a:p>
            <a:endParaRPr lang="ko-KR" altLang="en-US" sz="2000"/>
          </a:p>
        </p:txBody>
      </p:sp>
      <p:sp>
        <p:nvSpPr>
          <p:cNvPr id="41" name="Text Box 615"/>
          <p:cNvSpPr txBox="1">
            <a:spLocks noChangeArrowheads="1"/>
          </p:cNvSpPr>
          <p:nvPr/>
        </p:nvSpPr>
        <p:spPr bwMode="auto">
          <a:xfrm>
            <a:off x="5331354" y="3076191"/>
            <a:ext cx="845348" cy="30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latinLnBrk="0" hangingPunct="0"/>
            <a:r>
              <a:rPr kumimoji="0" lang="en-US" altLang="ko-KR" sz="1400" b="1">
                <a:solidFill>
                  <a:srgbClr val="000000"/>
                </a:solidFill>
                <a:latin typeface="Arial" charset="0"/>
                <a:ea typeface="돋움" pitchFamily="50" charset="-127"/>
              </a:rPr>
              <a:t>ACR</a:t>
            </a:r>
          </a:p>
        </p:txBody>
      </p:sp>
      <p:sp>
        <p:nvSpPr>
          <p:cNvPr id="42" name="Text Box 616"/>
          <p:cNvSpPr txBox="1">
            <a:spLocks noChangeArrowheads="1"/>
          </p:cNvSpPr>
          <p:nvPr/>
        </p:nvSpPr>
        <p:spPr bwMode="auto">
          <a:xfrm>
            <a:off x="6695935" y="4858197"/>
            <a:ext cx="810733" cy="30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latinLnBrk="0" hangingPunct="0"/>
            <a:r>
              <a:rPr kumimoji="0" lang="en-US" altLang="ko-KR" sz="1400" b="1">
                <a:solidFill>
                  <a:srgbClr val="000000"/>
                </a:solidFill>
                <a:latin typeface="Arial" charset="0"/>
                <a:ea typeface="돋움" pitchFamily="50" charset="-127"/>
              </a:rPr>
              <a:t>RAS</a:t>
            </a:r>
          </a:p>
        </p:txBody>
      </p:sp>
      <p:sp>
        <p:nvSpPr>
          <p:cNvPr id="43" name="Text Box 617"/>
          <p:cNvSpPr txBox="1">
            <a:spLocks noChangeArrowheads="1"/>
          </p:cNvSpPr>
          <p:nvPr/>
        </p:nvSpPr>
        <p:spPr bwMode="auto">
          <a:xfrm>
            <a:off x="6695935" y="3846586"/>
            <a:ext cx="810733" cy="30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latinLnBrk="0" hangingPunct="0"/>
            <a:r>
              <a:rPr kumimoji="0" lang="en-US" altLang="ko-KR" sz="1400" b="1">
                <a:solidFill>
                  <a:srgbClr val="000000"/>
                </a:solidFill>
                <a:latin typeface="Arial" charset="0"/>
                <a:ea typeface="돋움" pitchFamily="50" charset="-127"/>
              </a:rPr>
              <a:t>RAS</a:t>
            </a:r>
          </a:p>
        </p:txBody>
      </p:sp>
      <p:sp>
        <p:nvSpPr>
          <p:cNvPr id="44" name="Text Box 618"/>
          <p:cNvSpPr txBox="1">
            <a:spLocks noChangeArrowheads="1"/>
          </p:cNvSpPr>
          <p:nvPr/>
        </p:nvSpPr>
        <p:spPr bwMode="auto">
          <a:xfrm>
            <a:off x="6695935" y="2821886"/>
            <a:ext cx="810733" cy="30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latinLnBrk="0" hangingPunct="0"/>
            <a:r>
              <a:rPr kumimoji="0" lang="en-US" altLang="ko-KR" sz="1400" b="1">
                <a:solidFill>
                  <a:srgbClr val="000000"/>
                </a:solidFill>
                <a:latin typeface="Arial" charset="0"/>
                <a:ea typeface="돋움" pitchFamily="50" charset="-127"/>
              </a:rPr>
              <a:t>RAS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484173" y="5669837"/>
            <a:ext cx="3730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ACR: Access control router</a:t>
            </a:r>
          </a:p>
          <a:p>
            <a:r>
              <a:rPr lang="en-US" altLang="ko-KR" sz="2400" b="1" dirty="0" smtClean="0"/>
              <a:t>RAS:  Radio Access Station</a:t>
            </a:r>
          </a:p>
        </p:txBody>
      </p:sp>
      <p:sp>
        <p:nvSpPr>
          <p:cNvPr id="314" name="슬라이드 번호 개체 틀 3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321" name="TextBox 320"/>
          <p:cNvSpPr txBox="1"/>
          <p:nvPr/>
        </p:nvSpPr>
        <p:spPr>
          <a:xfrm>
            <a:off x="7643834" y="5643578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Sector 1</a:t>
            </a:r>
            <a:endParaRPr lang="ko-KR" altLang="en-US" dirty="0"/>
          </a:p>
        </p:txBody>
      </p:sp>
      <p:sp>
        <p:nvSpPr>
          <p:cNvPr id="322" name="TextBox 321"/>
          <p:cNvSpPr txBox="1"/>
          <p:nvPr/>
        </p:nvSpPr>
        <p:spPr>
          <a:xfrm>
            <a:off x="6643702" y="592933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Sector 2</a:t>
            </a:r>
            <a:endParaRPr lang="ko-KR" altLang="en-US" dirty="0"/>
          </a:p>
        </p:txBody>
      </p:sp>
      <p:sp>
        <p:nvSpPr>
          <p:cNvPr id="323" name="TextBox 322"/>
          <p:cNvSpPr txBox="1"/>
          <p:nvPr/>
        </p:nvSpPr>
        <p:spPr>
          <a:xfrm>
            <a:off x="5572132" y="5643578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Sector 3</a:t>
            </a:r>
            <a:endParaRPr lang="ko-KR" altLang="en-US" dirty="0"/>
          </a:p>
        </p:txBody>
      </p:sp>
    </p:spTree>
    <p:custDataLst>
      <p:tags r:id="rId2"/>
    </p:custDataLst>
  </p:cSld>
  <p:clrMapOvr>
    <a:masterClrMapping/>
  </p:clrMapOvr>
  <p:transition advTm="749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 animBg="1"/>
      <p:bldP spid="319" grpId="0" animBg="1"/>
      <p:bldP spid="318" grpId="0" animBg="1"/>
      <p:bldP spid="317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/>
      <p:bldP spid="17" grpId="0" animBg="1"/>
      <p:bldP spid="22" grpId="0" animBg="1"/>
      <p:bldP spid="23" grpId="0" animBg="1"/>
      <p:bldP spid="24" grpId="0"/>
      <p:bldP spid="25" grpId="0" animBg="1"/>
      <p:bldP spid="26" grpId="0"/>
      <p:bldP spid="38" grpId="0"/>
      <p:bldP spid="39" grpId="0" animBg="1"/>
      <p:bldP spid="40" grpId="0" animBg="1"/>
      <p:bldP spid="41" grpId="0"/>
      <p:bldP spid="42" grpId="0"/>
      <p:bldP spid="43" grpId="0"/>
      <p:bldP spid="44" grpId="0"/>
      <p:bldP spid="313" grpId="0"/>
      <p:bldP spid="321" grpId="0"/>
      <p:bldP spid="322" grpId="0"/>
      <p:bldP spid="3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Measurement Experiment 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25609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Scenarios</a:t>
            </a:r>
          </a:p>
          <a:p>
            <a:pPr lvl="1"/>
            <a:r>
              <a:rPr lang="en-US" altLang="ko-KR" sz="2400" dirty="0" smtClean="0"/>
              <a:t>Fixed: on KAIST Seoul campus</a:t>
            </a:r>
          </a:p>
          <a:p>
            <a:pPr lvl="1"/>
            <a:r>
              <a:rPr lang="en-US" altLang="ko-KR" sz="2400" dirty="0" smtClean="0"/>
              <a:t>Mobile: on Subway Line #6</a:t>
            </a:r>
          </a:p>
          <a:p>
            <a:pPr lvl="1"/>
            <a:endParaRPr lang="en-US" altLang="ko-KR" sz="2400" dirty="0" smtClean="0"/>
          </a:p>
          <a:p>
            <a:r>
              <a:rPr lang="en-US" altLang="ko-KR" sz="2800" dirty="0" smtClean="0"/>
              <a:t>Traffic types</a:t>
            </a:r>
          </a:p>
          <a:p>
            <a:pPr lvl="1"/>
            <a:r>
              <a:rPr lang="en-US" altLang="ko-KR" sz="2400" dirty="0" smtClean="0"/>
              <a:t>UDP Constant Bit Rate (CBR) traffic (</a:t>
            </a:r>
            <a:r>
              <a:rPr lang="en-US" altLang="ko-KR" sz="2400" dirty="0" err="1" smtClean="0"/>
              <a:t>iperf</a:t>
            </a:r>
            <a:r>
              <a:rPr lang="en-US" altLang="ko-KR" sz="2400" dirty="0" smtClean="0"/>
              <a:t>)</a:t>
            </a:r>
          </a:p>
          <a:p>
            <a:pPr lvl="1"/>
            <a:r>
              <a:rPr lang="en-US" altLang="ko-KR" sz="2400" dirty="0" smtClean="0"/>
              <a:t>VoIP (D-ITG software)</a:t>
            </a:r>
          </a:p>
          <a:p>
            <a:pPr lvl="1"/>
            <a:endParaRPr lang="en-US" altLang="ko-KR" sz="2400" dirty="0" smtClean="0"/>
          </a:p>
          <a:p>
            <a:r>
              <a:rPr lang="en-US" altLang="ko-KR" sz="2800" dirty="0" smtClean="0"/>
              <a:t>Data collection</a:t>
            </a:r>
          </a:p>
          <a:p>
            <a:pPr lvl="1"/>
            <a:r>
              <a:rPr lang="en-US" altLang="ko-KR" sz="2400" dirty="0" smtClean="0"/>
              <a:t>Packet trace using </a:t>
            </a:r>
            <a:r>
              <a:rPr lang="en-US" altLang="ko-KR" sz="2400" dirty="0" err="1" smtClean="0"/>
              <a:t>WinDump</a:t>
            </a:r>
            <a:endParaRPr lang="en-US" altLang="ko-KR" sz="2400" dirty="0" smtClean="0"/>
          </a:p>
          <a:p>
            <a:pPr lvl="1"/>
            <a:r>
              <a:rPr lang="en-US" altLang="ko-KR" sz="2400" dirty="0" smtClean="0"/>
              <a:t>Base Station ID (BSID) logs</a:t>
            </a:r>
          </a:p>
          <a:p>
            <a:pPr>
              <a:buNone/>
            </a:pPr>
            <a:endParaRPr lang="en-US" altLang="ko-KR" sz="2800" dirty="0" smtClean="0"/>
          </a:p>
          <a:p>
            <a:pPr lvl="1"/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</p:cSld>
  <p:clrMapOvr>
    <a:masterClrMapping/>
  </p:clrMapOvr>
  <p:transition advTm="424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Seoul Subway Line 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Total length: 35km</a:t>
            </a:r>
          </a:p>
          <a:p>
            <a:r>
              <a:rPr lang="en-US" altLang="ko-KR" sz="2800" dirty="0" smtClean="0"/>
              <a:t>Maximum speed: 90km/h</a:t>
            </a:r>
          </a:p>
          <a:p>
            <a:r>
              <a:rPr lang="en-US" altLang="ko-KR" sz="2800" dirty="0" err="1" smtClean="0"/>
              <a:t>WiBro</a:t>
            </a:r>
            <a:r>
              <a:rPr lang="en-US" altLang="ko-KR" sz="2800" dirty="0" smtClean="0"/>
              <a:t> support up to 60km/h </a:t>
            </a:r>
          </a:p>
          <a:p>
            <a:r>
              <a:rPr lang="en-US" altLang="ko-KR" sz="2800" dirty="0" smtClean="0"/>
              <a:t>1 ACR, 6 </a:t>
            </a:r>
            <a:r>
              <a:rPr lang="en-US" altLang="ko-KR" sz="2800" dirty="0" err="1" smtClean="0"/>
              <a:t>RASes</a:t>
            </a:r>
            <a:r>
              <a:rPr lang="en-US" altLang="ko-KR" sz="2800" dirty="0" smtClean="0"/>
              <a:t>, 18 Sectors</a:t>
            </a:r>
          </a:p>
        </p:txBody>
      </p:sp>
      <p:pic>
        <p:nvPicPr>
          <p:cNvPr id="4" name="Picture 9" descr="SubwayLine6"/>
          <p:cNvPicPr>
            <a:picLocks noChangeAspect="1" noChangeArrowheads="1"/>
          </p:cNvPicPr>
          <p:nvPr/>
        </p:nvPicPr>
        <p:blipFill>
          <a:blip r:embed="rId3"/>
          <a:srcRect t="19431"/>
          <a:stretch>
            <a:fillRect/>
          </a:stretch>
        </p:blipFill>
        <p:spPr bwMode="auto">
          <a:xfrm>
            <a:off x="433418" y="3643314"/>
            <a:ext cx="8424862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1071538" y="4214818"/>
            <a:ext cx="357190" cy="34630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571736" y="5715016"/>
            <a:ext cx="357190" cy="368076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ABB1-999D-4FBF-99FE-37941D7CD1AC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</p:cSld>
  <p:clrMapOvr>
    <a:masterClrMapping/>
  </p:clrMapOvr>
  <p:transition advTm="5857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500034" y="3355848"/>
            <a:ext cx="8077200" cy="1673352"/>
          </a:xfrm>
        </p:spPr>
        <p:txBody>
          <a:bodyPr/>
          <a:lstStyle/>
          <a:p>
            <a:pPr algn="ctr"/>
            <a:r>
              <a:rPr lang="en-US" altLang="ko-KR" cap="none" dirty="0" smtClean="0"/>
              <a:t>Baseline Performance Measurement</a:t>
            </a:r>
            <a:endParaRPr lang="ko-KR" altLang="en-US" cap="none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 advTm="68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|11.4|12.2|1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3.4|6.4|8.7|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2.6|1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2|5.6|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|4.1|4.9|5.8|4|9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9|1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8|7.1|32.9|23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20217</TotalTime>
  <Words>818</Words>
  <Application>Microsoft Office PowerPoint</Application>
  <PresentationFormat>화면 슬라이드 쇼(4:3)</PresentationFormat>
  <Paragraphs>244</Paragraphs>
  <Slides>23</Slides>
  <Notes>21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5" baseType="lpstr">
      <vt:lpstr>모듈</vt:lpstr>
      <vt:lpstr>Visio</vt:lpstr>
      <vt:lpstr>Evaluation of VoIP QoS over WiBro</vt:lpstr>
      <vt:lpstr>Overview</vt:lpstr>
      <vt:lpstr>What Is WiBro?</vt:lpstr>
      <vt:lpstr>Our Motivation</vt:lpstr>
      <vt:lpstr>Measurement Methodology</vt:lpstr>
      <vt:lpstr>Network Configuration</vt:lpstr>
      <vt:lpstr>Measurement Experiment Design</vt:lpstr>
      <vt:lpstr>Seoul Subway Line 6</vt:lpstr>
      <vt:lpstr>Baseline Performance Measurement</vt:lpstr>
      <vt:lpstr>Baseline Performance Measurement</vt:lpstr>
      <vt:lpstr>Finding Achievable Throughput</vt:lpstr>
      <vt:lpstr>CBR Throughput </vt:lpstr>
      <vt:lpstr>CBR Throughput Variability</vt:lpstr>
      <vt:lpstr>CBR Loss </vt:lpstr>
      <vt:lpstr>CBR Jitter</vt:lpstr>
      <vt:lpstr>VoIP Traffic</vt:lpstr>
      <vt:lpstr>Voice Evaluation Method</vt:lpstr>
      <vt:lpstr>R-Factor</vt:lpstr>
      <vt:lpstr>Impact of Mobility on VoIP</vt:lpstr>
      <vt:lpstr>Impact of Handoff on VoIP</vt:lpstr>
      <vt:lpstr>Summary and Future Work</vt:lpstr>
      <vt:lpstr>Questions?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VoIP QoS over WiBro</dc:title>
  <dc:creator>GUN</dc:creator>
  <cp:lastModifiedBy>GUN</cp:lastModifiedBy>
  <cp:revision>104</cp:revision>
  <dcterms:created xsi:type="dcterms:W3CDTF">2008-04-14T10:55:57Z</dcterms:created>
  <dcterms:modified xsi:type="dcterms:W3CDTF">2008-05-06T08:53:44Z</dcterms:modified>
</cp:coreProperties>
</file>