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9" r:id="rId3"/>
    <p:sldId id="257" r:id="rId4"/>
    <p:sldId id="278" r:id="rId5"/>
    <p:sldId id="268" r:id="rId6"/>
    <p:sldId id="261" r:id="rId7"/>
    <p:sldId id="258" r:id="rId8"/>
    <p:sldId id="260" r:id="rId9"/>
    <p:sldId id="264" r:id="rId10"/>
    <p:sldId id="272" r:id="rId11"/>
    <p:sldId id="262" r:id="rId12"/>
    <p:sldId id="275" r:id="rId13"/>
    <p:sldId id="276" r:id="rId14"/>
    <p:sldId id="269" r:id="rId15"/>
    <p:sldId id="273" r:id="rId16"/>
    <p:sldId id="263" r:id="rId17"/>
    <p:sldId id="274" r:id="rId18"/>
    <p:sldId id="271" r:id="rId19"/>
    <p:sldId id="277" r:id="rId20"/>
    <p:sldId id="270" r:id="rId21"/>
    <p:sldId id="265" r:id="rId22"/>
    <p:sldId id="266" r:id="rId23"/>
    <p:sldId id="26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4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8BA14-D000-4875-A830-ECC650525B96}" type="datetimeFigureOut">
              <a:rPr lang="en-US" smtClean="0"/>
              <a:pPr/>
              <a:t>4/30/2008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DF897-9EF3-45BE-B028-DF641A5FE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DF897-9EF3-45BE-B028-DF641A5FEC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DF897-9EF3-45BE-B028-DF641A5FEC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5FD1D0-3341-4DBF-8040-6267C4300808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534400" y="6477000"/>
            <a:ext cx="495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400800"/>
            <a:ext cx="493776" cy="33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F7A4D-F979-4DE9-88A9-C8FA793AEB44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76CE9-1BBF-42BA-A823-A10FB2B65747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9BA632-D915-49E7-A5C9-CD60D7B42EF5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8640" y="6400800"/>
            <a:ext cx="365760" cy="365125"/>
          </a:xfrm>
        </p:spPr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49361-B4DA-4DF5-BC4D-5D6728A38C74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48B33-BEAE-4B36-A61C-DC1DCD597049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E70A8-FE32-4C5C-876C-82D78C76CCE6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22CEF-7A9C-41FC-94A7-DD7D1A1B3BC6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54D96-91C0-4315-AB1F-A8DCE28A85BB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D52C0B-3C2E-47EC-AD9B-F8E6AE15E6FE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59826C-E2C4-4C99-B1C3-E759EFCA5860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D936DC-6C16-43B4-95F8-67DADB0E25F7}" type="datetime1">
              <a:rPr lang="en-US" smtClean="0"/>
              <a:pPr/>
              <a:t>4/30/2008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3DEE81-FB26-4AD5-A183-CD7B33B743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534400" y="6477000"/>
            <a:ext cx="495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400800"/>
            <a:ext cx="493776" cy="33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Malware in IEEE 802.11 Wireless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27432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Brett Stone-Gross*, Christo Wilson*, </a:t>
            </a:r>
          </a:p>
          <a:p>
            <a:pPr algn="ctr"/>
            <a:r>
              <a:rPr lang="en-US" dirty="0" smtClean="0"/>
              <a:t>Kevin Almeroth*, Elizabeth Belding*, Heather Zheng*, </a:t>
            </a:r>
          </a:p>
          <a:p>
            <a:pPr algn="ctr"/>
            <a:r>
              <a:rPr lang="en-US" dirty="0" smtClean="0"/>
              <a:t>and </a:t>
            </a:r>
            <a:r>
              <a:rPr lang="en-US" dirty="0" err="1" smtClean="0"/>
              <a:t>Konstantina</a:t>
            </a:r>
            <a:r>
              <a:rPr lang="en-US" dirty="0" smtClean="0"/>
              <a:t> Papagiannaki**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*Department of Computer Science,</a:t>
            </a:r>
          </a:p>
          <a:p>
            <a:pPr algn="ctr"/>
            <a:r>
              <a:rPr lang="en-US" dirty="0" smtClean="0"/>
              <a:t>University of California, Santa Barbara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**Intel Research</a:t>
            </a:r>
          </a:p>
          <a:p>
            <a:pPr algn="ctr"/>
            <a:r>
              <a:rPr lang="en-US" dirty="0" smtClean="0"/>
              <a:t>Pittsburgh, 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TCP SYN floods</a:t>
            </a:r>
          </a:p>
          <a:p>
            <a:r>
              <a:rPr lang="en-US" dirty="0" smtClean="0"/>
              <a:t>NetBIOS/Microsoft Discovery Services exploits</a:t>
            </a:r>
          </a:p>
          <a:p>
            <a:r>
              <a:rPr lang="en-US" dirty="0" smtClean="0"/>
              <a:t>SSH brute force dictionary attacks</a:t>
            </a:r>
          </a:p>
          <a:p>
            <a:r>
              <a:rPr lang="en-US" dirty="0" smtClean="0"/>
              <a:t>MS SQL exploits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Common Malicious Flows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TCP Statistics</a:t>
            </a:r>
          </a:p>
          <a:p>
            <a:pPr lvl="1"/>
            <a:r>
              <a:rPr lang="en-US" dirty="0" smtClean="0"/>
              <a:t>Egress</a:t>
            </a:r>
          </a:p>
          <a:p>
            <a:pPr lvl="2"/>
            <a:r>
              <a:rPr lang="en-US" dirty="0" smtClean="0"/>
              <a:t>4,076,412 out of 272,480,816 (1.5%) were classified as malicious</a:t>
            </a:r>
          </a:p>
          <a:p>
            <a:pPr lvl="1"/>
            <a:r>
              <a:rPr lang="en-US" dirty="0" smtClean="0"/>
              <a:t>Ingress</a:t>
            </a:r>
          </a:p>
          <a:p>
            <a:pPr lvl="2"/>
            <a:r>
              <a:rPr lang="en-US" dirty="0" smtClean="0"/>
              <a:t>2,765,683 out of 284,565,595 (1.0%) were classified as malicious</a:t>
            </a:r>
          </a:p>
          <a:p>
            <a:r>
              <a:rPr lang="en-US" dirty="0" smtClean="0"/>
              <a:t>3,906 out of 109,740 unique external IP addresses (3.6%) engaged in malicious traffic flows</a:t>
            </a:r>
          </a:p>
          <a:p>
            <a:r>
              <a:rPr lang="en-US" dirty="0" smtClean="0"/>
              <a:t>14 out of 1,786 internal IP addresses (0.8%) showed indications of malicious activity.</a:t>
            </a:r>
          </a:p>
          <a:p>
            <a:pPr lvl="1"/>
            <a:r>
              <a:rPr lang="en-US" dirty="0" smtClean="0"/>
              <a:t>Network experts are more security conscious?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/>
              <a:t>At least one person was likely infected at the conference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Malware-Driven Traffic Flows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ideal for studying the MAC layer effects</a:t>
            </a:r>
          </a:p>
          <a:p>
            <a:pPr lvl="1"/>
            <a:r>
              <a:rPr lang="en-US" dirty="0" smtClean="0"/>
              <a:t>Attacks that involved only a few total packets</a:t>
            </a:r>
          </a:p>
          <a:p>
            <a:pPr lvl="1"/>
            <a:r>
              <a:rPr lang="en-US" dirty="0" smtClean="0"/>
              <a:t>Few services were running on connected hosts (mostly laptops)</a:t>
            </a:r>
          </a:p>
          <a:p>
            <a:r>
              <a:rPr lang="en-US" dirty="0" smtClean="0"/>
              <a:t>Natural load-balancing</a:t>
            </a:r>
          </a:p>
          <a:p>
            <a:pPr lvl="1"/>
            <a:r>
              <a:rPr lang="en-US" dirty="0" smtClean="0"/>
              <a:t>Port scans that were distributed over hosts on all 30 access points</a:t>
            </a:r>
          </a:p>
          <a:p>
            <a:pPr lvl="1"/>
            <a:r>
              <a:rPr lang="en-US" dirty="0" smtClean="0"/>
              <a:t>Backscatter from </a:t>
            </a:r>
            <a:r>
              <a:rPr lang="en-US" dirty="0" err="1" smtClean="0"/>
              <a:t>DoS</a:t>
            </a:r>
            <a:r>
              <a:rPr lang="en-US" dirty="0" smtClean="0"/>
              <a:t> attacks throughout the Internet that produced unsolicited TCP SYN ACKs, resets, and ICMP replies also distributed over all 30 access points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Malicious Ingress Flows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/>
            <a:r>
              <a:rPr lang="en-US" dirty="0" smtClean="0"/>
              <a:t>Ideal for studying effects of malware attacks</a:t>
            </a:r>
          </a:p>
          <a:p>
            <a:pPr marL="365760" lvl="1"/>
            <a:r>
              <a:rPr lang="en-US" dirty="0" smtClean="0"/>
              <a:t>All packets are broadcasted and processed by a single access point</a:t>
            </a:r>
          </a:p>
          <a:p>
            <a:pPr marL="365760" lvl="1"/>
            <a:r>
              <a:rPr lang="en-US" dirty="0" smtClean="0"/>
              <a:t>Broadcasts impact nearby hosts</a:t>
            </a:r>
          </a:p>
          <a:p>
            <a:pPr marL="603504" lvl="2"/>
            <a:r>
              <a:rPr lang="en-US" dirty="0" smtClean="0"/>
              <a:t>Channel Busy-time/Utilization</a:t>
            </a:r>
          </a:p>
          <a:p>
            <a:pPr marL="603504" lvl="2"/>
            <a:r>
              <a:rPr lang="en-US" dirty="0" smtClean="0"/>
              <a:t>Packet collisions</a:t>
            </a:r>
          </a:p>
          <a:p>
            <a:pPr marL="886968" lvl="3"/>
            <a:r>
              <a:rPr lang="en-US" dirty="0" smtClean="0"/>
              <a:t>Management frames</a:t>
            </a:r>
          </a:p>
          <a:p>
            <a:pPr marL="886968" lvl="3"/>
            <a:r>
              <a:rPr lang="en-US" dirty="0" smtClean="0"/>
              <a:t>Data frames</a:t>
            </a:r>
          </a:p>
          <a:p>
            <a:pPr marL="365760" lvl="1"/>
            <a:r>
              <a:rPr lang="en-US" dirty="0" smtClean="0"/>
              <a:t>Transmission rates</a:t>
            </a:r>
          </a:p>
          <a:p>
            <a:pPr marL="603504" lvl="2"/>
            <a:r>
              <a:rPr lang="en-US" dirty="0" smtClean="0"/>
              <a:t>Auto-Rate Fallback (ARF) mechanism</a:t>
            </a:r>
          </a:p>
          <a:p>
            <a:pPr marL="886968" lvl="3"/>
            <a:r>
              <a:rPr lang="en-US" dirty="0" smtClean="0"/>
              <a:t>Reduces transmission rates in favor of more robust modulation and coding schemes</a:t>
            </a:r>
          </a:p>
          <a:p>
            <a:pPr marL="886968" lvl="3"/>
            <a:endParaRPr lang="en-US" dirty="0" smtClean="0"/>
          </a:p>
          <a:p>
            <a:pPr marL="603504" lvl="2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Malicious Egress Flows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</a:t>
            </a:r>
          </a:p>
          <a:p>
            <a:pPr lvl="1"/>
            <a:r>
              <a:rPr lang="en-US" dirty="0" smtClean="0"/>
              <a:t>Number of data retransmissions</a:t>
            </a:r>
          </a:p>
          <a:p>
            <a:pPr lvl="1"/>
            <a:r>
              <a:rPr lang="en-US" dirty="0" smtClean="0"/>
              <a:t>Channel utilization</a:t>
            </a:r>
          </a:p>
          <a:p>
            <a:pPr lvl="1"/>
            <a:r>
              <a:rPr lang="en-US" dirty="0" smtClean="0"/>
              <a:t>Probe requests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Reduced</a:t>
            </a:r>
          </a:p>
          <a:p>
            <a:pPr lvl="1"/>
            <a:r>
              <a:rPr lang="en-US" dirty="0" smtClean="0"/>
              <a:t>Transmission rates</a:t>
            </a:r>
          </a:p>
          <a:p>
            <a:pPr lvl="2"/>
            <a:r>
              <a:rPr lang="en-US" dirty="0" smtClean="0"/>
              <a:t>11-18Mbps rates increased while 48-54Mbps rates decreased significantly</a:t>
            </a:r>
          </a:p>
          <a:p>
            <a:pPr lvl="1"/>
            <a:r>
              <a:rPr lang="en-US" dirty="0" smtClean="0"/>
              <a:t>Probe responses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Layer Impact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ICMP ping in combination with a NetBIOS worm exploit that originated from a single machine on the wireless LAN</a:t>
            </a:r>
          </a:p>
          <a:p>
            <a:pPr lvl="1"/>
            <a:r>
              <a:rPr lang="en-US" dirty="0" smtClean="0"/>
              <a:t>78,295 overall packets in about 18 minutes</a:t>
            </a:r>
          </a:p>
          <a:p>
            <a:pPr lvl="1"/>
            <a:r>
              <a:rPr lang="en-US" dirty="0" smtClean="0"/>
              <a:t>Start:	17:02:38</a:t>
            </a:r>
          </a:p>
          <a:p>
            <a:pPr lvl="1"/>
            <a:r>
              <a:rPr lang="en-US" dirty="0" smtClean="0"/>
              <a:t>End:	17:20:45</a:t>
            </a:r>
          </a:p>
          <a:p>
            <a:pPr lvl="1"/>
            <a:r>
              <a:rPr lang="en-US" dirty="0" smtClean="0"/>
              <a:t>Attack halted for about 2 minutes at 17:09:00</a:t>
            </a:r>
          </a:p>
          <a:p>
            <a:pPr lvl="1"/>
            <a:r>
              <a:rPr lang="en-US" dirty="0" smtClean="0"/>
              <a:t>Bursts of 235 packets per second</a:t>
            </a:r>
          </a:p>
          <a:p>
            <a:pPr lvl="1"/>
            <a:r>
              <a:rPr lang="en-US" dirty="0" smtClean="0"/>
              <a:t>Average rate of 117 packets per second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ta_retri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447800"/>
            <a:ext cx="7078251" cy="455924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Layer Impact-Data Retries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/>
              <a:t>MAC Layer Impact- Channel Utilization</a:t>
            </a:r>
            <a:endParaRPr lang="en-US" sz="3300" dirty="0"/>
          </a:p>
        </p:txBody>
      </p:sp>
      <p:pic>
        <p:nvPicPr>
          <p:cNvPr id="8" name="Content Placeholder 7" descr="uti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47800"/>
            <a:ext cx="7077456" cy="45587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robe_res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371600"/>
            <a:ext cx="7077456" cy="455872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 Layer Impact-Probe Responses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bp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295400"/>
            <a:ext cx="7077456" cy="455872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 Layer Impact- ARF Responses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Connecting to a wireless LAN</a:t>
            </a:r>
          </a:p>
          <a:p>
            <a:pPr lvl="1"/>
            <a:r>
              <a:rPr lang="en-US" dirty="0" smtClean="0"/>
              <a:t>Users have become accustomed to protection from</a:t>
            </a:r>
          </a:p>
          <a:p>
            <a:pPr lvl="2"/>
            <a:r>
              <a:rPr lang="en-US" dirty="0" smtClean="0"/>
              <a:t>NATs</a:t>
            </a:r>
          </a:p>
          <a:p>
            <a:pPr lvl="2"/>
            <a:r>
              <a:rPr lang="en-US" dirty="0" smtClean="0"/>
              <a:t>Firewalls</a:t>
            </a:r>
          </a:p>
          <a:p>
            <a:pPr lvl="1"/>
            <a:r>
              <a:rPr lang="en-US" dirty="0" smtClean="0"/>
              <a:t>Worms and bots actively scan the Internet for vulnerable hosts</a:t>
            </a:r>
          </a:p>
          <a:p>
            <a:pPr lvl="2"/>
            <a:r>
              <a:rPr lang="en-US" dirty="0" smtClean="0"/>
              <a:t>Identify machines via port scans</a:t>
            </a:r>
          </a:p>
          <a:p>
            <a:pPr lvl="2"/>
            <a:r>
              <a:rPr lang="en-US" dirty="0" smtClean="0"/>
              <a:t>Attack/Exploit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round-trip-times (RTTs)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Impact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209800"/>
          <a:ext cx="8305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Non-Attack Interval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During</a:t>
                      </a:r>
                    </a:p>
                    <a:p>
                      <a:pPr algn="ctr"/>
                      <a:r>
                        <a:rPr lang="en-US" dirty="0" smtClean="0"/>
                        <a:t>Attack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Increase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</a:p>
                    <a:p>
                      <a:pPr algn="ctr"/>
                      <a:r>
                        <a:rPr lang="en-US" dirty="0" smtClean="0"/>
                        <a:t>Egress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64.7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99.2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53.2%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Avg</a:t>
                      </a:r>
                    </a:p>
                    <a:p>
                      <a:pPr algn="ctr"/>
                      <a:r>
                        <a:rPr lang="sv-SE" dirty="0" smtClean="0"/>
                        <a:t>Ingress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23.4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36.1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54.4%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Median </a:t>
                      </a:r>
                    </a:p>
                    <a:p>
                      <a:pPr algn="ctr"/>
                      <a:r>
                        <a:rPr lang="sv-SE" dirty="0" smtClean="0"/>
                        <a:t>Egress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41.6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85.0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104.3%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Median </a:t>
                      </a:r>
                    </a:p>
                    <a:p>
                      <a:pPr algn="ctr"/>
                      <a:r>
                        <a:rPr lang="sv-SE" dirty="0" smtClean="0"/>
                        <a:t>Ingress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3.2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6.8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112.5%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Malicious traffic flows have a detrimental impact on wireless networks</a:t>
            </a:r>
          </a:p>
          <a:p>
            <a:pPr lvl="1"/>
            <a:r>
              <a:rPr lang="en-US" dirty="0" smtClean="0"/>
              <a:t>MAC Layer</a:t>
            </a:r>
          </a:p>
          <a:p>
            <a:pPr lvl="1"/>
            <a:r>
              <a:rPr lang="en-US" dirty="0" smtClean="0"/>
              <a:t>Latency/Round-trip-time</a:t>
            </a:r>
          </a:p>
          <a:p>
            <a:r>
              <a:rPr lang="en-US" dirty="0" smtClean="0"/>
              <a:t>Auto-rate fallback is not optimal during congested intervals</a:t>
            </a:r>
          </a:p>
          <a:p>
            <a:r>
              <a:rPr lang="en-US" dirty="0" smtClean="0"/>
              <a:t>The mechanism of probing for better connectivity may only increase overall network contention</a:t>
            </a:r>
          </a:p>
          <a:p>
            <a:pPr lvl="1"/>
            <a:r>
              <a:rPr lang="en-US" dirty="0" smtClean="0"/>
              <a:t>Probe responses and other management frames may be blocked during periods of high channel utilization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Aggregate statistics for similar data sets</a:t>
            </a:r>
          </a:p>
          <a:p>
            <a:pPr lvl="1"/>
            <a:r>
              <a:rPr lang="en-US" dirty="0" smtClean="0"/>
              <a:t>IETF data sets</a:t>
            </a:r>
          </a:p>
          <a:p>
            <a:pPr lvl="2"/>
            <a:r>
              <a:rPr lang="en-US" dirty="0" smtClean="0"/>
              <a:t>58</a:t>
            </a:r>
            <a:r>
              <a:rPr lang="en-US" baseline="30000" dirty="0" smtClean="0"/>
              <a:t>th</a:t>
            </a:r>
            <a:r>
              <a:rPr lang="en-US" dirty="0" smtClean="0"/>
              <a:t>, 60</a:t>
            </a:r>
            <a:r>
              <a:rPr lang="en-US" baseline="30000" dirty="0" smtClean="0"/>
              <a:t>th</a:t>
            </a:r>
            <a:r>
              <a:rPr lang="en-US" dirty="0" smtClean="0"/>
              <a:t>, 62</a:t>
            </a:r>
            <a:r>
              <a:rPr lang="en-US" baseline="30000" dirty="0" smtClean="0"/>
              <a:t>nd</a:t>
            </a:r>
            <a:r>
              <a:rPr lang="en-US" dirty="0" smtClean="0"/>
              <a:t>, 64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Trend Analysis</a:t>
            </a:r>
          </a:p>
          <a:p>
            <a:pPr lvl="2"/>
            <a:r>
              <a:rPr lang="en-US" dirty="0" smtClean="0"/>
              <a:t>Malicious flows</a:t>
            </a:r>
          </a:p>
          <a:p>
            <a:pPr lvl="2"/>
            <a:r>
              <a:rPr lang="en-US" dirty="0" smtClean="0"/>
              <a:t>Evolution of malware</a:t>
            </a:r>
          </a:p>
          <a:p>
            <a:pPr lvl="2"/>
            <a:r>
              <a:rPr lang="en-US" dirty="0" smtClean="0"/>
              <a:t>Backscatter analysis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Network Protection </a:t>
            </a:r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How to filter this traffic? How much of an impact will this make?</a:t>
            </a:r>
            <a:endParaRPr lang="en-US" dirty="0" smtClean="0"/>
          </a:p>
          <a:p>
            <a:r>
              <a:rPr lang="en-US" dirty="0" smtClean="0"/>
              <a:t>Traffic Modeling with Malicious Flows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Email: bstone@cs.ucsb.edu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Motivation &amp; Applicability</a:t>
            </a:r>
          </a:p>
          <a:p>
            <a:r>
              <a:rPr lang="en-US" dirty="0" smtClean="0"/>
              <a:t>Experimental Setup</a:t>
            </a:r>
          </a:p>
          <a:p>
            <a:r>
              <a:rPr lang="en-US" dirty="0" smtClean="0"/>
              <a:t>Identifying Malicious Flows</a:t>
            </a:r>
          </a:p>
          <a:p>
            <a:r>
              <a:rPr lang="en-US" dirty="0" smtClean="0"/>
              <a:t>MAC Layer Impacts</a:t>
            </a:r>
          </a:p>
          <a:p>
            <a:r>
              <a:rPr lang="en-US" dirty="0" smtClean="0"/>
              <a:t>Overall Impacts</a:t>
            </a:r>
          </a:p>
          <a:p>
            <a:r>
              <a:rPr lang="en-US" dirty="0" smtClean="0"/>
              <a:t>Conclusions &amp; Future Work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quantify, characterize, and correlate the effects of malicious traffic flows on a wireless LAN.</a:t>
            </a:r>
          </a:p>
          <a:p>
            <a:r>
              <a:rPr lang="en-US" dirty="0" smtClean="0"/>
              <a:t>This is the </a:t>
            </a:r>
            <a:r>
              <a:rPr lang="en-US" i="1" dirty="0" smtClean="0"/>
              <a:t>first</a:t>
            </a:r>
            <a:r>
              <a:rPr lang="en-US" dirty="0" smtClean="0"/>
              <a:t> study to analyze these effects in a large-scale wireless network</a:t>
            </a:r>
          </a:p>
          <a:p>
            <a:pPr lvl="1"/>
            <a:r>
              <a:rPr lang="en-US" dirty="0" smtClean="0"/>
              <a:t>More resource limitations </a:t>
            </a:r>
          </a:p>
          <a:p>
            <a:pPr lvl="2"/>
            <a:r>
              <a:rPr lang="en-US" dirty="0" smtClean="0"/>
              <a:t>Bandwidth</a:t>
            </a:r>
          </a:p>
          <a:p>
            <a:pPr lvl="2"/>
            <a:r>
              <a:rPr lang="en-US" dirty="0" smtClean="0"/>
              <a:t>Channel access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quality of service offered by wireless networks</a:t>
            </a:r>
          </a:p>
          <a:p>
            <a:r>
              <a:rPr lang="en-US" dirty="0" smtClean="0"/>
              <a:t>Assist in developing more realistic traffic models that account for malicious traffic</a:t>
            </a:r>
          </a:p>
          <a:p>
            <a:r>
              <a:rPr lang="en-US" dirty="0" smtClean="0"/>
              <a:t>Applicable to </a:t>
            </a:r>
            <a:r>
              <a:rPr lang="en-US" dirty="0" smtClean="0"/>
              <a:t>almost any </a:t>
            </a:r>
            <a:r>
              <a:rPr lang="en-US" dirty="0" smtClean="0"/>
              <a:t>wireless </a:t>
            </a:r>
            <a:r>
              <a:rPr lang="en-US" dirty="0" smtClean="0"/>
              <a:t>network, especially those </a:t>
            </a:r>
            <a:r>
              <a:rPr lang="en-US" dirty="0" smtClean="0"/>
              <a:t>with lax security constraints including wireless hotspots</a:t>
            </a:r>
          </a:p>
          <a:p>
            <a:r>
              <a:rPr lang="en-US" dirty="0" smtClean="0"/>
              <a:t>Substantiate the need for better wireless network protections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&amp; Applicability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Data collection from the 67</a:t>
            </a:r>
            <a:r>
              <a:rPr lang="en-US" baseline="30000" dirty="0" smtClean="0"/>
              <a:t>th</a:t>
            </a:r>
            <a:r>
              <a:rPr lang="en-US" dirty="0" smtClean="0"/>
              <a:t> IETF meeting in San Diego, California for a 5-day duration</a:t>
            </a:r>
          </a:p>
          <a:p>
            <a:pPr lvl="1"/>
            <a:r>
              <a:rPr lang="en-US" dirty="0" smtClean="0"/>
              <a:t>44.7Mbps T3 backhaul link</a:t>
            </a:r>
          </a:p>
          <a:p>
            <a:pPr lvl="1"/>
            <a:r>
              <a:rPr lang="en-US" dirty="0" smtClean="0"/>
              <a:t>Publicly routable subnet 130.129/16 </a:t>
            </a:r>
          </a:p>
          <a:p>
            <a:pPr lvl="2"/>
            <a:r>
              <a:rPr lang="en-US" dirty="0" smtClean="0"/>
              <a:t>No network address translation (NAT)</a:t>
            </a:r>
          </a:p>
          <a:p>
            <a:pPr lvl="1"/>
            <a:r>
              <a:rPr lang="en-US" dirty="0" smtClean="0"/>
              <a:t>No firewall/MAC layer encryption</a:t>
            </a:r>
          </a:p>
          <a:p>
            <a:pPr lvl="1"/>
            <a:r>
              <a:rPr lang="en-US" dirty="0" smtClean="0"/>
              <a:t>30 access points</a:t>
            </a:r>
          </a:p>
          <a:p>
            <a:pPr lvl="2"/>
            <a:r>
              <a:rPr lang="en-US" dirty="0" smtClean="0"/>
              <a:t>802.11a/b/g</a:t>
            </a:r>
          </a:p>
          <a:p>
            <a:pPr lvl="1"/>
            <a:r>
              <a:rPr lang="en-US" dirty="0" smtClean="0"/>
              <a:t>11 wireless packet sniffers</a:t>
            </a:r>
          </a:p>
          <a:p>
            <a:pPr lvl="2"/>
            <a:r>
              <a:rPr lang="en-US" dirty="0" smtClean="0"/>
              <a:t>IBM/Toshiba laptops with </a:t>
            </a:r>
            <a:r>
              <a:rPr lang="en-US" dirty="0" err="1" smtClean="0"/>
              <a:t>Atheros</a:t>
            </a:r>
            <a:r>
              <a:rPr lang="en-US" dirty="0" smtClean="0"/>
              <a:t> chipsets</a:t>
            </a:r>
          </a:p>
          <a:p>
            <a:pPr lvl="1"/>
            <a:r>
              <a:rPr lang="en-US" dirty="0" smtClean="0"/>
              <a:t>Wired and wireless traffic captured from a trunk port on the core router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Sniffer Locations</a:t>
            </a:r>
            <a:endParaRPr lang="en-US" dirty="0"/>
          </a:p>
        </p:txBody>
      </p:sp>
      <p:pic>
        <p:nvPicPr>
          <p:cNvPr id="7" name="Content Placeholder 6" descr="map_rotat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2123" y="1481138"/>
            <a:ext cx="6799754" cy="4525962"/>
          </a:xfr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Wired Data Set</a:t>
            </a:r>
          </a:p>
          <a:p>
            <a:pPr lvl="1"/>
            <a:r>
              <a:rPr lang="en-US" sz="2400" dirty="0" smtClean="0"/>
              <a:t>Packet traces </a:t>
            </a:r>
            <a:r>
              <a:rPr lang="en-US" sz="2400" dirty="0" smtClean="0"/>
              <a:t>from all hosts </a:t>
            </a:r>
            <a:r>
              <a:rPr lang="en-US" sz="2400" dirty="0" smtClean="0"/>
              <a:t>over all 5 days</a:t>
            </a:r>
            <a:endParaRPr lang="en-US" sz="2400" dirty="0" smtClean="0"/>
          </a:p>
          <a:p>
            <a:pPr lvl="1"/>
            <a:r>
              <a:rPr lang="en-US" dirty="0" smtClean="0"/>
              <a:t>511GB uncompressed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Wireless Data Set</a:t>
            </a:r>
          </a:p>
          <a:p>
            <a:pPr lvl="1"/>
            <a:r>
              <a:rPr lang="en-US" dirty="0" smtClean="0"/>
              <a:t>Packet traces from 11 concurrent access points</a:t>
            </a:r>
          </a:p>
          <a:p>
            <a:pPr lvl="1"/>
            <a:r>
              <a:rPr lang="en-US" dirty="0" smtClean="0"/>
              <a:t>131 GB uncompressed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wired data set was initially utilized to identify malicious flows and then matched with the smaller wireless data set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Statistics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scanning &amp; flooding</a:t>
            </a:r>
          </a:p>
          <a:p>
            <a:r>
              <a:rPr lang="en-US" dirty="0" smtClean="0"/>
              <a:t>Large numbers of short-lived connections</a:t>
            </a:r>
          </a:p>
          <a:p>
            <a:pPr lvl="1"/>
            <a:r>
              <a:rPr lang="en-US" dirty="0" smtClean="0"/>
              <a:t>TCP SYNs, ICMP ping</a:t>
            </a:r>
          </a:p>
          <a:p>
            <a:r>
              <a:rPr lang="en-US" dirty="0" smtClean="0"/>
              <a:t>Well-known exploit signatures</a:t>
            </a:r>
          </a:p>
          <a:p>
            <a:pPr lvl="1"/>
            <a:r>
              <a:rPr lang="en-US" dirty="0" smtClean="0"/>
              <a:t>Port-based</a:t>
            </a:r>
          </a:p>
          <a:p>
            <a:pPr lvl="1"/>
            <a:r>
              <a:rPr lang="en-US" dirty="0" smtClean="0"/>
              <a:t>Malicious payloads</a:t>
            </a:r>
          </a:p>
          <a:p>
            <a:r>
              <a:rPr lang="en-US" dirty="0" smtClean="0"/>
              <a:t>Since nearly all connected machines were laptops, unsolicited incoming connections to various services were easily identifiable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Malicious Flows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EE81-FB26-4AD5-A183-CD7B33B743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3412</TotalTime>
  <Words>807</Words>
  <Application>Microsoft Office PowerPoint</Application>
  <PresentationFormat>On-screen Show (4:3)</PresentationFormat>
  <Paragraphs>196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Malware in IEEE 802.11 Wireless Networks</vt:lpstr>
      <vt:lpstr>Scenario</vt:lpstr>
      <vt:lpstr>Outline</vt:lpstr>
      <vt:lpstr>Objectives</vt:lpstr>
      <vt:lpstr>Motivation &amp; Applicability</vt:lpstr>
      <vt:lpstr>Experimental Setup</vt:lpstr>
      <vt:lpstr>Wireless Sniffer Locations</vt:lpstr>
      <vt:lpstr>Data Collection Statistics</vt:lpstr>
      <vt:lpstr>Detecting Malicious Flows</vt:lpstr>
      <vt:lpstr>Most Common Malicious Flows</vt:lpstr>
      <vt:lpstr>Malware-Driven Traffic Flows</vt:lpstr>
      <vt:lpstr>Malicious Ingress Flows</vt:lpstr>
      <vt:lpstr>Malicious Egress Flows</vt:lpstr>
      <vt:lpstr>MAC Layer Impact Summary</vt:lpstr>
      <vt:lpstr>Case Study</vt:lpstr>
      <vt:lpstr>MAC Layer Impact-Data Retries</vt:lpstr>
      <vt:lpstr>MAC Layer Impact- Channel Utilization</vt:lpstr>
      <vt:lpstr>MAC Layer Impact-Probe Responses</vt:lpstr>
      <vt:lpstr>MAC Layer Impact- ARF Responses</vt:lpstr>
      <vt:lpstr>Overall Impact</vt:lpstr>
      <vt:lpstr>Conclusions</vt:lpstr>
      <vt:lpstr>Future Work</vt:lpstr>
      <vt:lpstr>Questions?</vt:lpstr>
    </vt:vector>
  </TitlesOfParts>
  <Company>Stone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 IEEE 802.11 Wireless Networks</dc:title>
  <dc:creator>Brett Stone-Gross</dc:creator>
  <cp:lastModifiedBy>Toshiba User</cp:lastModifiedBy>
  <cp:revision>117</cp:revision>
  <dcterms:created xsi:type="dcterms:W3CDTF">2008-04-17T23:11:36Z</dcterms:created>
  <dcterms:modified xsi:type="dcterms:W3CDTF">2008-05-01T02:42:08Z</dcterms:modified>
</cp:coreProperties>
</file>